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97"/>
  </p:notesMasterIdLst>
  <p:handoutMasterIdLst>
    <p:handoutMasterId r:id="rId98"/>
  </p:handoutMasterIdLst>
  <p:sldIdLst>
    <p:sldId id="454" r:id="rId2"/>
    <p:sldId id="475" r:id="rId3"/>
    <p:sldId id="478" r:id="rId4"/>
    <p:sldId id="480" r:id="rId5"/>
    <p:sldId id="481" r:id="rId6"/>
    <p:sldId id="482" r:id="rId7"/>
    <p:sldId id="485" r:id="rId8"/>
    <p:sldId id="483" r:id="rId9"/>
    <p:sldId id="484" r:id="rId10"/>
    <p:sldId id="496" r:id="rId11"/>
    <p:sldId id="486" r:id="rId12"/>
    <p:sldId id="487" r:id="rId13"/>
    <p:sldId id="488" r:id="rId14"/>
    <p:sldId id="489" r:id="rId15"/>
    <p:sldId id="490" r:id="rId16"/>
    <p:sldId id="491" r:id="rId17"/>
    <p:sldId id="498" r:id="rId18"/>
    <p:sldId id="555" r:id="rId19"/>
    <p:sldId id="499" r:id="rId20"/>
    <p:sldId id="504" r:id="rId21"/>
    <p:sldId id="501" r:id="rId22"/>
    <p:sldId id="500" r:id="rId23"/>
    <p:sldId id="468" r:id="rId24"/>
    <p:sldId id="469" r:id="rId25"/>
    <p:sldId id="470" r:id="rId26"/>
    <p:sldId id="471" r:id="rId27"/>
    <p:sldId id="502" r:id="rId28"/>
    <p:sldId id="472" r:id="rId29"/>
    <p:sldId id="503" r:id="rId30"/>
    <p:sldId id="473" r:id="rId31"/>
    <p:sldId id="546" r:id="rId32"/>
    <p:sldId id="458" r:id="rId33"/>
    <p:sldId id="459" r:id="rId34"/>
    <p:sldId id="460" r:id="rId35"/>
    <p:sldId id="461" r:id="rId36"/>
    <p:sldId id="463" r:id="rId37"/>
    <p:sldId id="464" r:id="rId38"/>
    <p:sldId id="467" r:id="rId39"/>
    <p:sldId id="465" r:id="rId40"/>
    <p:sldId id="462" r:id="rId41"/>
    <p:sldId id="466" r:id="rId42"/>
    <p:sldId id="550" r:id="rId43"/>
    <p:sldId id="548" r:id="rId44"/>
    <p:sldId id="549" r:id="rId45"/>
    <p:sldId id="547" r:id="rId46"/>
    <p:sldId id="492" r:id="rId47"/>
    <p:sldId id="497" r:id="rId48"/>
    <p:sldId id="474" r:id="rId49"/>
    <p:sldId id="505" r:id="rId50"/>
    <p:sldId id="506" r:id="rId51"/>
    <p:sldId id="507" r:id="rId52"/>
    <p:sldId id="508" r:id="rId53"/>
    <p:sldId id="509" r:id="rId54"/>
    <p:sldId id="510" r:id="rId55"/>
    <p:sldId id="511" r:id="rId56"/>
    <p:sldId id="512" r:id="rId57"/>
    <p:sldId id="513" r:id="rId58"/>
    <p:sldId id="519" r:id="rId59"/>
    <p:sldId id="514" r:id="rId60"/>
    <p:sldId id="515" r:id="rId61"/>
    <p:sldId id="516" r:id="rId62"/>
    <p:sldId id="517" r:id="rId63"/>
    <p:sldId id="553" r:id="rId64"/>
    <p:sldId id="521" r:id="rId65"/>
    <p:sldId id="522" r:id="rId66"/>
    <p:sldId id="523" r:id="rId67"/>
    <p:sldId id="525" r:id="rId68"/>
    <p:sldId id="526" r:id="rId69"/>
    <p:sldId id="557" r:id="rId70"/>
    <p:sldId id="556" r:id="rId71"/>
    <p:sldId id="558" r:id="rId72"/>
    <p:sldId id="527" r:id="rId73"/>
    <p:sldId id="528" r:id="rId74"/>
    <p:sldId id="529" r:id="rId75"/>
    <p:sldId id="530" r:id="rId76"/>
    <p:sldId id="532" r:id="rId77"/>
    <p:sldId id="533" r:id="rId78"/>
    <p:sldId id="534" r:id="rId79"/>
    <p:sldId id="535" r:id="rId80"/>
    <p:sldId id="536" r:id="rId81"/>
    <p:sldId id="537" r:id="rId82"/>
    <p:sldId id="539" r:id="rId83"/>
    <p:sldId id="540" r:id="rId84"/>
    <p:sldId id="541" r:id="rId85"/>
    <p:sldId id="554" r:id="rId86"/>
    <p:sldId id="542" r:id="rId87"/>
    <p:sldId id="561" r:id="rId88"/>
    <p:sldId id="562" r:id="rId89"/>
    <p:sldId id="559" r:id="rId90"/>
    <p:sldId id="560" r:id="rId91"/>
    <p:sldId id="544" r:id="rId92"/>
    <p:sldId id="551" r:id="rId93"/>
    <p:sldId id="457" r:id="rId94"/>
    <p:sldId id="545" r:id="rId95"/>
    <p:sldId id="456" r:id="rId96"/>
  </p:sldIdLst>
  <p:sldSz cx="11522075" cy="6480175"/>
  <p:notesSz cx="6786563" cy="9923463"/>
  <p:defaultTextStyle>
    <a:defPPr>
      <a:defRPr lang="de-DE"/>
    </a:defPPr>
    <a:lvl1pPr marL="0" algn="l" defTabSz="1152144" rtl="0" eaLnBrk="1" latinLnBrk="0" hangingPunct="1">
      <a:defRPr sz="2300" kern="1200">
        <a:solidFill>
          <a:schemeClr val="tx1"/>
        </a:solidFill>
        <a:latin typeface="+mn-lt"/>
        <a:ea typeface="+mn-ea"/>
        <a:cs typeface="+mn-cs"/>
      </a:defRPr>
    </a:lvl1pPr>
    <a:lvl2pPr marL="576072" algn="l" defTabSz="1152144" rtl="0" eaLnBrk="1" latinLnBrk="0" hangingPunct="1">
      <a:defRPr sz="2300" kern="1200">
        <a:solidFill>
          <a:schemeClr val="tx1"/>
        </a:solidFill>
        <a:latin typeface="+mn-lt"/>
        <a:ea typeface="+mn-ea"/>
        <a:cs typeface="+mn-cs"/>
      </a:defRPr>
    </a:lvl2pPr>
    <a:lvl3pPr marL="1152144" algn="l" defTabSz="1152144" rtl="0" eaLnBrk="1" latinLnBrk="0" hangingPunct="1">
      <a:defRPr sz="2300" kern="1200">
        <a:solidFill>
          <a:schemeClr val="tx1"/>
        </a:solidFill>
        <a:latin typeface="+mn-lt"/>
        <a:ea typeface="+mn-ea"/>
        <a:cs typeface="+mn-cs"/>
      </a:defRPr>
    </a:lvl3pPr>
    <a:lvl4pPr marL="1728216" algn="l" defTabSz="1152144" rtl="0" eaLnBrk="1" latinLnBrk="0" hangingPunct="1">
      <a:defRPr sz="2300" kern="1200">
        <a:solidFill>
          <a:schemeClr val="tx1"/>
        </a:solidFill>
        <a:latin typeface="+mn-lt"/>
        <a:ea typeface="+mn-ea"/>
        <a:cs typeface="+mn-cs"/>
      </a:defRPr>
    </a:lvl4pPr>
    <a:lvl5pPr marL="2304288" algn="l" defTabSz="1152144" rtl="0" eaLnBrk="1" latinLnBrk="0" hangingPunct="1">
      <a:defRPr sz="2300" kern="1200">
        <a:solidFill>
          <a:schemeClr val="tx1"/>
        </a:solidFill>
        <a:latin typeface="+mn-lt"/>
        <a:ea typeface="+mn-ea"/>
        <a:cs typeface="+mn-cs"/>
      </a:defRPr>
    </a:lvl5pPr>
    <a:lvl6pPr marL="2880360" algn="l" defTabSz="1152144" rtl="0" eaLnBrk="1" latinLnBrk="0" hangingPunct="1">
      <a:defRPr sz="2300" kern="1200">
        <a:solidFill>
          <a:schemeClr val="tx1"/>
        </a:solidFill>
        <a:latin typeface="+mn-lt"/>
        <a:ea typeface="+mn-ea"/>
        <a:cs typeface="+mn-cs"/>
      </a:defRPr>
    </a:lvl6pPr>
    <a:lvl7pPr marL="3456432" algn="l" defTabSz="1152144" rtl="0" eaLnBrk="1" latinLnBrk="0" hangingPunct="1">
      <a:defRPr sz="2300" kern="1200">
        <a:solidFill>
          <a:schemeClr val="tx1"/>
        </a:solidFill>
        <a:latin typeface="+mn-lt"/>
        <a:ea typeface="+mn-ea"/>
        <a:cs typeface="+mn-cs"/>
      </a:defRPr>
    </a:lvl7pPr>
    <a:lvl8pPr marL="4032504" algn="l" defTabSz="1152144" rtl="0" eaLnBrk="1" latinLnBrk="0" hangingPunct="1">
      <a:defRPr sz="2300" kern="1200">
        <a:solidFill>
          <a:schemeClr val="tx1"/>
        </a:solidFill>
        <a:latin typeface="+mn-lt"/>
        <a:ea typeface="+mn-ea"/>
        <a:cs typeface="+mn-cs"/>
      </a:defRPr>
    </a:lvl8pPr>
    <a:lvl9pPr marL="4608576" algn="l" defTabSz="1152144" rtl="0" eaLnBrk="1" latinLnBrk="0" hangingPunct="1">
      <a:defRPr sz="2300" kern="1200">
        <a:solidFill>
          <a:schemeClr val="tx1"/>
        </a:solidFill>
        <a:latin typeface="+mn-lt"/>
        <a:ea typeface="+mn-ea"/>
        <a:cs typeface="+mn-cs"/>
      </a:defRPr>
    </a:lvl9pPr>
  </p:defaultTextStyle>
  <p:extLst>
    <p:ext uri="{521415D9-36F7-43E2-AB2F-B90AF26B5E84}">
      <p14:sectionLst xmlns:p14="http://schemas.microsoft.com/office/powerpoint/2010/main">
        <p14:section name="Organisatorisches, Einführung" id="{CB4A7050-7FB3-44EB-A223-24A642EE15CA}">
          <p14:sldIdLst>
            <p14:sldId id="454"/>
          </p14:sldIdLst>
        </p14:section>
        <p14:section name="* FNN einführen" id="{E1411C1C-C9D0-4DE4-95AA-F434CC153F84}">
          <p14:sldIdLst>
            <p14:sldId id="475"/>
            <p14:sldId id="478"/>
            <p14:sldId id="480"/>
            <p14:sldId id="481"/>
            <p14:sldId id="482"/>
            <p14:sldId id="485"/>
          </p14:sldIdLst>
        </p14:section>
        <p14:section name="** Aktivierungsfunktionen" id="{31AE2BA6-784D-4850-94F2-1EBA31C926CD}">
          <p14:sldIdLst>
            <p14:sldId id="483"/>
            <p14:sldId id="484"/>
            <p14:sldId id="496"/>
          </p14:sldIdLst>
        </p14:section>
        <p14:section name="** Training FNN und andere Modelle" id="{2F792691-4B8D-4D2A-904D-365A856C0346}">
          <p14:sldIdLst>
            <p14:sldId id="486"/>
            <p14:sldId id="487"/>
            <p14:sldId id="488"/>
            <p14:sldId id="489"/>
            <p14:sldId id="490"/>
            <p14:sldId id="491"/>
          </p14:sldIdLst>
        </p14:section>
        <p14:section name="**** Praxis FNN" id="{04A55D99-12D2-4D9C-A18F-1FA436C683CE}">
          <p14:sldIdLst>
            <p14:sldId id="498"/>
            <p14:sldId id="555"/>
          </p14:sldIdLst>
        </p14:section>
        <p14:section name="Zeitreihen" id="{463F0730-5A42-4B59-B2FB-E2456F1474D3}">
          <p14:sldIdLst>
            <p14:sldId id="499"/>
            <p14:sldId id="504"/>
            <p14:sldId id="501"/>
            <p14:sldId id="500"/>
          </p14:sldIdLst>
        </p14:section>
        <p14:section name="* RNN" id="{DA1A5065-D54D-4D76-83AA-5E8D9AA12CE3}">
          <p14:sldIdLst>
            <p14:sldId id="468"/>
            <p14:sldId id="469"/>
            <p14:sldId id="470"/>
            <p14:sldId id="471"/>
            <p14:sldId id="502"/>
            <p14:sldId id="472"/>
            <p14:sldId id="503"/>
            <p14:sldId id="473"/>
            <p14:sldId id="546"/>
          </p14:sldIdLst>
        </p14:section>
        <p14:section name="* CNN" id="{258FD823-EFC1-4196-8B2B-A50BC1BF7CA3}">
          <p14:sldIdLst>
            <p14:sldId id="458"/>
            <p14:sldId id="459"/>
            <p14:sldId id="460"/>
            <p14:sldId id="461"/>
            <p14:sldId id="463"/>
            <p14:sldId id="464"/>
            <p14:sldId id="467"/>
            <p14:sldId id="465"/>
            <p14:sldId id="462"/>
            <p14:sldId id="466"/>
            <p14:sldId id="550"/>
            <p14:sldId id="548"/>
            <p14:sldId id="549"/>
            <p14:sldId id="547"/>
            <p14:sldId id="492"/>
          </p14:sldIdLst>
        </p14:section>
        <p14:section name="* Autoencoder" id="{2A6E099D-1642-4EC8-8A28-A9808CD478CE}">
          <p14:sldIdLst>
            <p14:sldId id="497"/>
            <p14:sldId id="474"/>
            <p14:sldId id="505"/>
          </p14:sldIdLst>
        </p14:section>
        <p14:section name="NLP" id="{A5EFED87-EA32-4E4F-8555-C43A783AE8C1}">
          <p14:sldIdLst>
            <p14:sldId id="506"/>
            <p14:sldId id="507"/>
            <p14:sldId id="508"/>
            <p14:sldId id="509"/>
            <p14:sldId id="510"/>
            <p14:sldId id="511"/>
            <p14:sldId id="512"/>
            <p14:sldId id="513"/>
            <p14:sldId id="519"/>
            <p14:sldId id="514"/>
            <p14:sldId id="515"/>
            <p14:sldId id="516"/>
            <p14:sldId id="517"/>
            <p14:sldId id="553"/>
          </p14:sldIdLst>
        </p14:section>
        <p14:section name="Word Embeddings" id="{3A44365D-66FD-4B0A-A372-F13BCEF8DA41}">
          <p14:sldIdLst>
            <p14:sldId id="521"/>
            <p14:sldId id="522"/>
            <p14:sldId id="523"/>
            <p14:sldId id="525"/>
            <p14:sldId id="526"/>
          </p14:sldIdLst>
        </p14:section>
        <p14:section name="** RAG" id="{7771991F-DFD7-4AD7-BBF6-547AF952F838}">
          <p14:sldIdLst>
            <p14:sldId id="557"/>
            <p14:sldId id="556"/>
          </p14:sldIdLst>
        </p14:section>
        <p14:section name="** SFT" id="{4C24BE67-6237-4D35-A100-4971C4C4A533}">
          <p14:sldIdLst>
            <p14:sldId id="558"/>
          </p14:sldIdLst>
        </p14:section>
        <p14:section name="* Transformer" id="{BABBFFCF-CA3E-4E8E-830B-6692BD0D4434}">
          <p14:sldIdLst>
            <p14:sldId id="527"/>
            <p14:sldId id="528"/>
            <p14:sldId id="529"/>
            <p14:sldId id="530"/>
            <p14:sldId id="532"/>
            <p14:sldId id="533"/>
            <p14:sldId id="534"/>
            <p14:sldId id="535"/>
            <p14:sldId id="536"/>
            <p14:sldId id="537"/>
            <p14:sldId id="539"/>
            <p14:sldId id="540"/>
            <p14:sldId id="541"/>
            <p14:sldId id="554"/>
            <p14:sldId id="542"/>
          </p14:sldIdLst>
        </p14:section>
        <p14:section name="ComputerVision" id="{06022D9E-5BC2-455A-8FD9-6B9D0446EC84}">
          <p14:sldIdLst/>
        </p14:section>
        <p14:section name="Image, Video2Text" id="{2EE8E27C-E72D-4A32-924E-091362328B89}">
          <p14:sldIdLst>
            <p14:sldId id="561"/>
            <p14:sldId id="562"/>
            <p14:sldId id="559"/>
          </p14:sldIdLst>
        </p14:section>
        <p14:section name="Objekterkennung" id="{69CE5C61-5207-467B-97A5-1841444B39D1}">
          <p14:sldIdLst>
            <p14:sldId id="560"/>
            <p14:sldId id="544"/>
            <p14:sldId id="551"/>
          </p14:sldIdLst>
        </p14:section>
        <p14:section name="Gesichtserkennung" id="{780CFF19-BB1E-4E1B-86A6-12BB7D5CDA03}">
          <p14:sldIdLst>
            <p14:sldId id="457"/>
            <p14:sldId id="545"/>
            <p14:sldId id="456"/>
          </p14:sldIdLst>
        </p14:section>
        <p14:section name="Mixture of Experts (MoE)" id="{AFF271D7-67EF-4EC3-85B0-F9DCBE6B41B3}">
          <p14:sldIdLst/>
        </p14:section>
      </p14:sectionLst>
    </p:ext>
    <p:ext uri="{EFAFB233-063F-42B5-8137-9DF3F51BA10A}">
      <p15:sldGuideLst xmlns="" xmlns:p15="http://schemas.microsoft.com/office/powerpoint/2012/main">
        <p15:guide id="1" orient="horz" pos="2041">
          <p15:clr>
            <a:srgbClr val="A4A3A4"/>
          </p15:clr>
        </p15:guide>
        <p15:guide id="2" pos="3629">
          <p15:clr>
            <a:srgbClr val="A4A3A4"/>
          </p15:clr>
        </p15:guide>
      </p15:sldGuideLst>
    </p:ext>
    <p:ext uri="{2D200454-40CA-4A62-9FC3-DE9A4176ACB9}">
      <p15:notesGuideLst xmlns="" xmlns:p15="http://schemas.microsoft.com/office/powerpoint/2012/main">
        <p15:guide id="1" orient="horz" pos="3126">
          <p15:clr>
            <a:srgbClr val="A4A3A4"/>
          </p15:clr>
        </p15:guide>
        <p15:guide id="2" pos="21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77249" autoAdjust="0"/>
  </p:normalViewPr>
  <p:slideViewPr>
    <p:cSldViewPr>
      <p:cViewPr varScale="1">
        <p:scale>
          <a:sx n="83" d="100"/>
          <a:sy n="83" d="100"/>
        </p:scale>
        <p:origin x="-1184" y="-45"/>
      </p:cViewPr>
      <p:guideLst>
        <p:guide orient="horz" pos="2041"/>
        <p:guide pos="3629"/>
      </p:guideLst>
    </p:cSldViewPr>
  </p:slideViewPr>
  <p:outlineViewPr>
    <p:cViewPr>
      <p:scale>
        <a:sx n="33" d="100"/>
        <a:sy n="33" d="100"/>
      </p:scale>
      <p:origin x="0" y="123115"/>
    </p:cViewPr>
  </p:outlineViewPr>
  <p:notesTextViewPr>
    <p:cViewPr>
      <p:scale>
        <a:sx n="75" d="100"/>
        <a:sy n="75" d="100"/>
      </p:scale>
      <p:origin x="0" y="0"/>
    </p:cViewPr>
  </p:notesTextViewPr>
  <p:sorterViewPr>
    <p:cViewPr>
      <p:scale>
        <a:sx n="75" d="100"/>
        <a:sy n="75" d="100"/>
      </p:scale>
      <p:origin x="0" y="305"/>
    </p:cViewPr>
  </p:sorterViewPr>
  <p:notesViewPr>
    <p:cSldViewPr>
      <p:cViewPr>
        <p:scale>
          <a:sx n="100" d="100"/>
          <a:sy n="100" d="100"/>
        </p:scale>
        <p:origin x="-1042" y="-21"/>
      </p:cViewPr>
      <p:guideLst>
        <p:guide orient="horz" pos="3126"/>
        <p:guide pos="21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0951" cy="4968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4026" y="0"/>
            <a:ext cx="2940951" cy="496888"/>
          </a:xfrm>
          <a:prstGeom prst="rect">
            <a:avLst/>
          </a:prstGeom>
        </p:spPr>
        <p:txBody>
          <a:bodyPr vert="horz" lIns="91440" tIns="45720" rIns="91440" bIns="45720" rtlCol="0"/>
          <a:lstStyle>
            <a:lvl1pPr algn="r">
              <a:defRPr sz="1200"/>
            </a:lvl1pPr>
          </a:lstStyle>
          <a:p>
            <a:fld id="{E22DDC7D-0F5C-411B-B5E5-FA30AA2A2D82}" type="datetimeFigureOut">
              <a:rPr lang="de-DE" smtClean="0"/>
              <a:t>27.08.2025</a:t>
            </a:fld>
            <a:endParaRPr lang="de-DE"/>
          </a:p>
        </p:txBody>
      </p:sp>
      <p:sp>
        <p:nvSpPr>
          <p:cNvPr id="4" name="Fußzeilenplatzhalter 3"/>
          <p:cNvSpPr>
            <a:spLocks noGrp="1"/>
          </p:cNvSpPr>
          <p:nvPr>
            <p:ph type="ftr" sz="quarter" idx="2"/>
          </p:nvPr>
        </p:nvSpPr>
        <p:spPr>
          <a:xfrm>
            <a:off x="0" y="9424989"/>
            <a:ext cx="2940951" cy="4968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4026" y="9424989"/>
            <a:ext cx="2940951" cy="496887"/>
          </a:xfrm>
          <a:prstGeom prst="rect">
            <a:avLst/>
          </a:prstGeom>
        </p:spPr>
        <p:txBody>
          <a:bodyPr vert="horz" lIns="91440" tIns="45720" rIns="91440" bIns="45720" rtlCol="0" anchor="b"/>
          <a:lstStyle>
            <a:lvl1pPr algn="r">
              <a:defRPr sz="1200"/>
            </a:lvl1pPr>
          </a:lstStyle>
          <a:p>
            <a:fld id="{B8C54F26-FB1F-458A-840F-770476E73430}" type="slidenum">
              <a:rPr lang="de-DE" smtClean="0"/>
              <a:t>‹Nr.›</a:t>
            </a:fld>
            <a:endParaRPr lang="de-DE"/>
          </a:p>
        </p:txBody>
      </p:sp>
    </p:spTree>
    <p:extLst>
      <p:ext uri="{BB962C8B-B14F-4D97-AF65-F5344CB8AC3E}">
        <p14:creationId xmlns:p14="http://schemas.microsoft.com/office/powerpoint/2010/main" val="1849433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0844" cy="49617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44148" y="0"/>
            <a:ext cx="2940844" cy="496173"/>
          </a:xfrm>
          <a:prstGeom prst="rect">
            <a:avLst/>
          </a:prstGeom>
        </p:spPr>
        <p:txBody>
          <a:bodyPr vert="horz" lIns="91440" tIns="45720" rIns="91440" bIns="45720" rtlCol="0"/>
          <a:lstStyle>
            <a:lvl1pPr algn="r">
              <a:defRPr sz="1200"/>
            </a:lvl1pPr>
          </a:lstStyle>
          <a:p>
            <a:fld id="{CA8C7DE9-7F81-49AD-AC57-3456280B7CF5}" type="datetimeFigureOut">
              <a:rPr lang="de-DE" smtClean="0"/>
              <a:t>27.08.2025</a:t>
            </a:fld>
            <a:endParaRPr lang="de-DE"/>
          </a:p>
        </p:txBody>
      </p:sp>
      <p:sp>
        <p:nvSpPr>
          <p:cNvPr id="4" name="Folienbildplatzhalter 3"/>
          <p:cNvSpPr>
            <a:spLocks noGrp="1" noRot="1" noChangeAspect="1"/>
          </p:cNvSpPr>
          <p:nvPr>
            <p:ph type="sldImg" idx="2"/>
          </p:nvPr>
        </p:nvSpPr>
        <p:spPr>
          <a:xfrm>
            <a:off x="86518" y="713259"/>
            <a:ext cx="6615113" cy="3721100"/>
          </a:xfrm>
          <a:prstGeom prst="rect">
            <a:avLst/>
          </a:prstGeom>
          <a:noFill/>
          <a:ln w="12700">
            <a:solidFill>
              <a:prstClr val="black"/>
            </a:solidFill>
          </a:ln>
        </p:spPr>
        <p:txBody>
          <a:bodyPr vert="horz" lIns="91440" tIns="45720" rIns="91440" bIns="45720" rtlCol="0" anchor="ctr"/>
          <a:lstStyle/>
          <a:p>
            <a:r>
              <a:rPr lang="de-DE" dirty="0"/>
              <a:t>o</a:t>
            </a:r>
          </a:p>
        </p:txBody>
      </p:sp>
      <p:sp>
        <p:nvSpPr>
          <p:cNvPr id="5" name="Notizenplatzhalter 4"/>
          <p:cNvSpPr>
            <a:spLocks noGrp="1"/>
          </p:cNvSpPr>
          <p:nvPr>
            <p:ph type="body" sz="quarter" idx="3"/>
          </p:nvPr>
        </p:nvSpPr>
        <p:spPr>
          <a:xfrm>
            <a:off x="678657" y="4713645"/>
            <a:ext cx="5429250" cy="4465558"/>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9425568"/>
            <a:ext cx="2940844" cy="49617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44148" y="9425568"/>
            <a:ext cx="2940844" cy="496173"/>
          </a:xfrm>
          <a:prstGeom prst="rect">
            <a:avLst/>
          </a:prstGeom>
        </p:spPr>
        <p:txBody>
          <a:bodyPr vert="horz" lIns="91440" tIns="45720" rIns="91440" bIns="45720" rtlCol="0" anchor="b"/>
          <a:lstStyle>
            <a:lvl1pPr algn="r">
              <a:defRPr sz="1200"/>
            </a:lvl1pPr>
          </a:lstStyle>
          <a:p>
            <a:fld id="{C46A34EA-5938-436D-8788-E6E8D1FD0DF7}" type="slidenum">
              <a:rPr lang="de-DE" smtClean="0"/>
              <a:t>‹Nr.›</a:t>
            </a:fld>
            <a:endParaRPr lang="de-DE"/>
          </a:p>
        </p:txBody>
      </p:sp>
    </p:spTree>
    <p:extLst>
      <p:ext uri="{BB962C8B-B14F-4D97-AF65-F5344CB8AC3E}">
        <p14:creationId xmlns:p14="http://schemas.microsoft.com/office/powerpoint/2010/main" val="1825256692"/>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1pPr>
    <a:lvl2pPr marL="4572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2pPr>
    <a:lvl3pPr marL="9144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3pPr>
    <a:lvl4pPr marL="13716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4pPr>
    <a:lvl5pPr marL="18288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owardsdatascience.com/types-of-optimization-algorithms-used-in-neural-networks-and-ways-to-optimize-gradient-95ae5d39529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github.com/pytorch/vision/tree/main/torchvision/model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wardsdatascience.com/number-of-parameters-in-a-feed-forward-neural-network-4e4e33a5365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s://github.com/imartinez/privateGPT" TargetMode="External"/><Relationship Id="rId3" Type="http://schemas.openxmlformats.org/officeDocument/2006/relationships/hyperlink" Target="https://milvus.io/" TargetMode="External"/><Relationship Id="rId7" Type="http://schemas.openxmlformats.org/officeDocument/2006/relationships/hyperlink" Target="https://www.llamaindex.ai/" TargetMode="External"/><Relationship Id="rId12" Type="http://schemas.openxmlformats.org/officeDocument/2006/relationships/hyperlink" Target="https://huggingface.co/NousResearch/Nous-Hermes-2-SOLAR-10.7B"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python.langchain.com/docs/get_started/introduction" TargetMode="External"/><Relationship Id="rId11" Type="http://schemas.openxmlformats.org/officeDocument/2006/relationships/hyperlink" Target="https://huggingface.co/mistralai/Mixtral-8x7B-Instruct-v0.1" TargetMode="External"/><Relationship Id="rId5" Type="http://schemas.openxmlformats.org/officeDocument/2006/relationships/hyperlink" Target="https://github.com/qdrant/qdrant" TargetMode="External"/><Relationship Id="rId10" Type="http://schemas.openxmlformats.org/officeDocument/2006/relationships/hyperlink" Target="https://github.com/NVIDIA/ChatRTX" TargetMode="External"/><Relationship Id="rId4" Type="http://schemas.openxmlformats.org/officeDocument/2006/relationships/hyperlink" Target="https://github.com/weaviate/weaviate" TargetMode="External"/><Relationship Id="rId9" Type="http://schemas.openxmlformats.org/officeDocument/2006/relationships/hyperlink" Target="https://github.com/Mintplex-Labs/anything-llm"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a:t>
            </a:fld>
            <a:endParaRPr lang="de-DE"/>
          </a:p>
        </p:txBody>
      </p:sp>
    </p:spTree>
    <p:extLst>
      <p:ext uri="{BB962C8B-B14F-4D97-AF65-F5344CB8AC3E}">
        <p14:creationId xmlns:p14="http://schemas.microsoft.com/office/powerpoint/2010/main" val="247664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Welchen</a:t>
            </a:r>
            <a:r>
              <a:rPr lang="de-DE" baseline="0"/>
              <a:t> Output erhalten Sie für </a:t>
            </a:r>
            <a:r>
              <a:rPr lang="de-DE"/>
              <a:t>10x Sigmoid oder 1x Softmax für die MNIST Zifferenerkennung?</a:t>
            </a:r>
            <a:r>
              <a:rPr lang="de-DE" baseline="0"/>
              <a:t> </a:t>
            </a:r>
            <a:endParaRPr lang="de-DE"/>
          </a:p>
          <a:p>
            <a:endParaRPr lang="de-DE"/>
          </a:p>
          <a:p>
            <a:endParaRPr lang="de-DE"/>
          </a:p>
          <a:p>
            <a:endParaRPr lang="de-DE"/>
          </a:p>
          <a:p>
            <a:r>
              <a:rPr lang="de-DE"/>
              <a:t>Mathematische Diskussion in https://stackoverflow.com/questions/17187507/why-use-softmax-as-opposed-to-standard-normalization, abgerufen 11.09.2023.</a:t>
            </a:r>
          </a:p>
          <a:p>
            <a:r>
              <a:rPr lang="de-DE"/>
              <a:t>Abb aus </a:t>
            </a:r>
            <a:r>
              <a:rPr lang="en-US"/>
              <a:t>https://www.analyticsvidhya.com/blog/2021/04/introduction-to-softmax-for-neural-network/, abgerufen 11.09.2023</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10</a:t>
            </a:fld>
            <a:endParaRPr lang="de-DE"/>
          </a:p>
        </p:txBody>
      </p:sp>
    </p:spTree>
    <p:extLst>
      <p:ext uri="{BB962C8B-B14F-4D97-AF65-F5344CB8AC3E}">
        <p14:creationId xmlns:p14="http://schemas.microsoft.com/office/powerpoint/2010/main" val="612767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0"/>
              <a:t>Fehlerrückverfolgung</a:t>
            </a:r>
            <a:r>
              <a:rPr lang="de-DE"/>
              <a:t> , Backpropagation z.B. durch Kettenregel der ersten Ableitung (mit Änderung der Gewichte um Lernrate in Richtung des Minimums).</a:t>
            </a:r>
          </a:p>
          <a:p>
            <a:pPr marL="171450" indent="-171450">
              <a:buFont typeface="Arial" panose="020B0604020202020204" pitchFamily="34" charset="0"/>
              <a:buChar char="•"/>
            </a:pPr>
            <a:r>
              <a:rPr lang="de-DE"/>
              <a:t>Backpropagation über einige</a:t>
            </a:r>
            <a:r>
              <a:rPr lang="de-DE" baseline="0"/>
              <a:t> (keine 10000, sondern 2) verdeckte Schichten </a:t>
            </a:r>
            <a:r>
              <a:rPr lang="de-DE"/>
              <a:t>beendete ab  den 1980ziger den ersten KI Winter.</a:t>
            </a:r>
          </a:p>
          <a:p>
            <a:endParaRPr lang="de-DE"/>
          </a:p>
          <a:p>
            <a:r>
              <a:rPr lang="de-DE"/>
              <a:t>Vertiefung siehe Andrej Karpathy (2016) </a:t>
            </a:r>
            <a:r>
              <a:rPr lang="en-US"/>
              <a:t>Yes you should understand backprop, Blog, </a:t>
            </a:r>
            <a:r>
              <a:rPr lang="de-DE"/>
              <a:t>karpathy.medium.com/yes-you-should-understand-backprop-e2f06eab496b, abgerufen 15.09.2024. Andrej Karpathy, ausgebildet in war Stanford, </a:t>
            </a:r>
            <a:r>
              <a:rPr lang="de-DE" baseline="0"/>
              <a:t>war Mitarbeiter von Google, Apple, ...</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Aus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Walter Stein (2019) Künstliche Intelligenz- Eine Einführung für den Schulunterricht, steinphysik.de/</a:t>
            </a:r>
            <a:r>
              <a:rPr lang="de-DE" sz="900" kern="1200" baseline="0" err="1">
                <a:solidFill>
                  <a:schemeClr val="tx1"/>
                </a:solidFill>
                <a:effectLst/>
                <a:latin typeface="Arial" panose="020B0604020202020204" pitchFamily="34" charset="0"/>
                <a:ea typeface="Cambria" panose="02040503050406030204" pitchFamily="18" charset="0"/>
                <a:cs typeface="Arial" panose="020B0604020202020204" pitchFamily="34" charset="0"/>
              </a:rPr>
              <a:t>kuenstliche</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-intelligenz/</a:t>
            </a:r>
            <a:r>
              <a:rPr lang="de-DE"/>
              <a:t>, abgerufen 22.08.2022.</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11</a:t>
            </a:fld>
            <a:endParaRPr lang="de-DE"/>
          </a:p>
        </p:txBody>
      </p:sp>
    </p:spTree>
    <p:extLst>
      <p:ext uri="{BB962C8B-B14F-4D97-AF65-F5344CB8AC3E}">
        <p14:creationId xmlns:p14="http://schemas.microsoft.com/office/powerpoint/2010/main" val="1470960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epochs, iterations, and batches</a:t>
            </a:r>
          </a:p>
          <a:p>
            <a:pPr marL="171450" indent="-171450">
              <a:buFont typeface="Arial" panose="020B0604020202020204" pitchFamily="34" charset="0"/>
              <a:buChar char="•"/>
            </a:pPr>
            <a:r>
              <a:rPr lang="de-DE"/>
              <a:t>Vor dem Ziehen von Teilmengen sollen die Daten gemischt werden (Shuffling).</a:t>
            </a:r>
          </a:p>
          <a:p>
            <a:pPr marL="171450" indent="-171450">
              <a:buFont typeface="Arial" panose="020B0604020202020204" pitchFamily="34" charset="0"/>
              <a:buChar char="•"/>
            </a:pPr>
            <a:r>
              <a:rPr lang="de-DE"/>
              <a:t>Besonders</a:t>
            </a:r>
            <a:r>
              <a:rPr lang="de-DE" baseline="0"/>
              <a:t> für sehr große Datensätzen muss Mini Batch learning verwendet werden, da der Hauptspeicher begrenzt ist und das Gradientenabstiegsverfahren instabil wird.</a:t>
            </a:r>
            <a:endParaRPr lang="de-DE"/>
          </a:p>
          <a:p>
            <a:endParaRPr lang="de-DE" baseline="0"/>
          </a:p>
          <a:p>
            <a:r>
              <a:rPr lang="de-DE" baseline="0"/>
              <a:t>Abbildung aus Ralf Hollstein (2023) Optimierungsmethoden - Einführung in die klassischen, naturanalogen und neuronalen Optimierungen, S.299, Springer Verlag</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12</a:t>
            </a:fld>
            <a:endParaRPr lang="de-DE"/>
          </a:p>
        </p:txBody>
      </p:sp>
    </p:spTree>
    <p:extLst>
      <p:ext uri="{BB962C8B-B14F-4D97-AF65-F5344CB8AC3E}">
        <p14:creationId xmlns:p14="http://schemas.microsoft.com/office/powerpoint/2010/main" val="1598135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mtClean="0"/>
              <a:t>Initialisierung mit 0 und aucvh viele Neuron einer</a:t>
            </a:r>
            <a:r>
              <a:rPr lang="de-DE" baseline="0" smtClean="0"/>
              <a:t> Schicht verhalten sich so als gäbe es nur ein Neuron. Also Symmetrie brechen.</a:t>
            </a:r>
            <a:endParaRPr lang="de-DE"/>
          </a:p>
          <a:p>
            <a:endParaRPr lang="de-DE"/>
          </a:p>
          <a:p>
            <a:r>
              <a:rPr lang="de-DE"/>
              <a:t>Mathematische Vertiefung in https://www.pinecone.io/learn/weight-initialization/, abgerufen </a:t>
            </a:r>
            <a:r>
              <a:rPr lang="de-DE" baseline="0"/>
              <a:t>24.05.2022.</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13</a:t>
            </a:fld>
            <a:endParaRPr lang="de-DE"/>
          </a:p>
        </p:txBody>
      </p:sp>
    </p:spTree>
    <p:extLst>
      <p:ext uri="{BB962C8B-B14F-4D97-AF65-F5344CB8AC3E}">
        <p14:creationId xmlns:p14="http://schemas.microsoft.com/office/powerpoint/2010/main" val="1513405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Warum? Um die Fehler-/Kostenfunktion (MSE, Entropie) zu minimieren.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Bildlich folgt die Suche einem herabrollendem Ball, der Geschwindigkeit zunimmt in Richtung des größten Gradient, weniger im Winkel dazu. Dies wird als Momentum bezeichnet.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Bei big data würde die exakte Berechnung zu lange dauern. Iterativ eine</a:t>
            </a:r>
            <a:r>
              <a:rPr lang="de-DE" baseline="0"/>
              <a:t> Minimum zu finden reicht fast immer.</a:t>
            </a:r>
            <a:endParaRPr lang="en-US" sz="90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Stochastischer Gradientenabstieg, weil die Trainingsdaten nur als eine zufällige mini </a:t>
            </a:r>
            <a:r>
              <a:rPr lang="de-DE" err="1"/>
              <a:t>batch</a:t>
            </a:r>
            <a:r>
              <a:rPr lang="de-DE"/>
              <a:t> Stichprobe gezogen werden und damit statistische verrauscht sind. SGD</a:t>
            </a:r>
            <a:r>
              <a:rPr lang="de-DE" baseline="0"/>
              <a:t> ist meist die erste Wahl.</a:t>
            </a:r>
            <a:r>
              <a:rPr lang="de-DE"/>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RMSProp, Adam*</a:t>
            </a:r>
            <a:r>
              <a:rPr lang="de-DE" baseline="0"/>
              <a:t> (abgeleitet von adaptive) sind Varianten des SGD. Zum Start mit ADAM anfangen.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Das </a:t>
            </a:r>
            <a:r>
              <a:rPr lang="de-DE" err="1"/>
              <a:t>Broyden</a:t>
            </a:r>
            <a:r>
              <a:rPr lang="de-DE"/>
              <a:t>–Fletcher–</a:t>
            </a:r>
            <a:r>
              <a:rPr lang="de-DE" err="1"/>
              <a:t>Goldfarb</a:t>
            </a:r>
            <a:r>
              <a:rPr lang="de-DE"/>
              <a:t>–</a:t>
            </a:r>
            <a:r>
              <a:rPr lang="de-DE" err="1"/>
              <a:t>Shanno</a:t>
            </a:r>
            <a:r>
              <a:rPr lang="de-DE"/>
              <a:t> (</a:t>
            </a:r>
            <a:r>
              <a:rPr lang="de-DE" i="0"/>
              <a:t>BFGS</a:t>
            </a:r>
            <a:r>
              <a:rPr lang="de-DE"/>
              <a:t>) Verfahren ist ein numerisches Verfahren zur Lösung von nichtlinearen Optimierungsproblemen. </a:t>
            </a:r>
            <a:r>
              <a:rPr lang="de-DE" i="0"/>
              <a:t>LBFGS steht</a:t>
            </a:r>
            <a:r>
              <a:rPr lang="de-DE" i="0" baseline="0"/>
              <a:t> für limited </a:t>
            </a:r>
            <a:r>
              <a:rPr lang="de-DE" i="0" baseline="0" err="1"/>
              <a:t>memory</a:t>
            </a:r>
            <a:r>
              <a:rPr lang="de-DE" i="0" baseline="0"/>
              <a:t> BFGS. Quasi-Newton‘sche Verfahren wurden seit 1950 entwickelt.</a:t>
            </a:r>
            <a:endParaRPr lang="de-DE" i="0"/>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r>
              <a:rPr lang="de-DE"/>
              <a:t>Abbildung aus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Andreas Gillhuber, Göran Kauermann, Wolfgang Hauner (2023) Künstliche Intelligenz und Data Science in Theorie und Praxis, Springer Verlag, S.41.</a:t>
            </a:r>
            <a:r>
              <a:rPr lang="de-DE"/>
              <a:t/>
            </a:r>
            <a:br>
              <a:rPr lang="de-DE"/>
            </a:b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Siehe auch</a:t>
            </a:r>
            <a:r>
              <a:rPr lang="de-DE" baseline="0"/>
              <a:t> https://artemoppermann.com/de/optimierung-in-deep-learning-adagrad-rmsprop-adam/, </a:t>
            </a:r>
            <a:r>
              <a:rPr lang="de-DE"/>
              <a:t>https://www.ruder.io/optimizing-gradient-descent/,</a:t>
            </a:r>
            <a:r>
              <a:rPr lang="de-DE" baseline="0"/>
              <a:t> </a:t>
            </a:r>
            <a:r>
              <a:rPr lang="en-US" u="sng">
                <a:hlinkClick r:id="rId3"/>
              </a:rPr>
              <a:t>https://towardsdatascience.com/types-of-optimization-algorithms-used-in-neural-networks-and-ways-to-optimize-gradient-95ae5d39529f</a:t>
            </a:r>
            <a:r>
              <a:rPr lang="en-US" u="sng"/>
              <a:t>,</a:t>
            </a:r>
          </a:p>
          <a:p>
            <a:pPr marL="0" marR="0" indent="0" algn="l" defTabSz="914400" rtl="0" eaLnBrk="1" fontAlgn="auto" latinLnBrk="0" hangingPunct="1">
              <a:lnSpc>
                <a:spcPct val="100000"/>
              </a:lnSpc>
              <a:spcBef>
                <a:spcPts val="0"/>
              </a:spcBef>
              <a:spcAft>
                <a:spcPts val="0"/>
              </a:spcAft>
              <a:buClrTx/>
              <a:buSzTx/>
              <a:buFontTx/>
              <a:buNone/>
              <a:tabLst/>
              <a:defRPr/>
            </a:pPr>
            <a:r>
              <a:rPr lang="de-DE"/>
              <a:t> https://towardsdatascience.com/a-visual-explanation-of-gradient-descent-methods-momentum-adagrad-rmsprop-adam-f898b102325c,</a:t>
            </a:r>
            <a:r>
              <a:rPr lang="de-DE" baseline="0"/>
              <a:t> abgerufen 31.05.2023.</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a:t>Python Code in https://github.com/sn-code-inside/online-machine-learning/blob/main/ch01.ipynb</a:t>
            </a:r>
            <a:r>
              <a:rPr lang="de-DE"/>
              <a:t>,</a:t>
            </a:r>
            <a:r>
              <a:rPr lang="de-DE" baseline="0"/>
              <a:t> abgerufen 13.08.2024.</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14</a:t>
            </a:fld>
            <a:endParaRPr lang="de-DE"/>
          </a:p>
        </p:txBody>
      </p:sp>
    </p:spTree>
    <p:extLst>
      <p:ext uri="{BB962C8B-B14F-4D97-AF65-F5344CB8AC3E}">
        <p14:creationId xmlns:p14="http://schemas.microsoft.com/office/powerpoint/2010/main" val="3400851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Bilder oben Kostenfunktion idealisiert</a:t>
            </a:r>
            <a:r>
              <a:rPr lang="de-DE" baseline="0"/>
              <a:t> in 2D. Metapher eines rollenden Steins oder Wassertrofens in einem Gebirge.</a:t>
            </a:r>
            <a:endParaRPr lang="de-DE"/>
          </a:p>
          <a:p>
            <a:pPr marL="171450" indent="-171450">
              <a:buFont typeface="Arial" panose="020B0604020202020204" pitchFamily="34" charset="0"/>
              <a:buChar char="•"/>
            </a:pPr>
            <a:r>
              <a:rPr lang="de-DE"/>
              <a:t>Varianten für adaptive Lernraten sind Halbierung je Epoche.</a:t>
            </a:r>
            <a:r>
              <a:rPr lang="de-DE" baseline="0"/>
              <a:t> Auch kann die Lernrate vom Netzwerk gelernt werden.</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a:t>
            </a:r>
            <a:r>
              <a:rPr lang="de-DE" baseline="0"/>
              <a:t> aus https://www.baeldung.com/cs/learning-rate-batch-size, abgerufen 24.05.2022.</a:t>
            </a: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15</a:t>
            </a:fld>
            <a:endParaRPr lang="de-DE"/>
          </a:p>
        </p:txBody>
      </p:sp>
    </p:spTree>
    <p:extLst>
      <p:ext uri="{BB962C8B-B14F-4D97-AF65-F5344CB8AC3E}">
        <p14:creationId xmlns:p14="http://schemas.microsoft.com/office/powerpoint/2010/main" val="3194893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Fully connected neuron as first architecture principle.</a:t>
            </a:r>
          </a:p>
          <a:p>
            <a:pPr marL="171450" indent="-171450">
              <a:buFont typeface="Arial" panose="020B0604020202020204" pitchFamily="34" charset="0"/>
              <a:buChar char="•"/>
            </a:pPr>
            <a:r>
              <a:rPr lang="de-DE"/>
              <a:t>Inputlayer wird immer zu klein dargestellt. Bei</a:t>
            </a:r>
            <a:r>
              <a:rPr lang="de-DE" baseline="0"/>
              <a:t> Sprache kommen als Daten ganze Wörterbücher oder kleine Texte (Sätze, Abschnitte, Bücher) dazu.</a:t>
            </a:r>
            <a:endParaRPr lang="de-DE"/>
          </a:p>
          <a:p>
            <a:pPr marL="171450" indent="-171450">
              <a:buFont typeface="Arial" panose="020B0604020202020204" pitchFamily="34" charset="0"/>
              <a:buChar char="•"/>
            </a:pPr>
            <a:r>
              <a:rPr lang="de-DE"/>
              <a:t>Links oben: 1 verdeckte Schicht, 1 Ausgabeneuron (Regression, binäre Klassifikation)</a:t>
            </a:r>
          </a:p>
          <a:p>
            <a:pPr marL="171450" indent="-171450">
              <a:buFont typeface="Arial" panose="020B0604020202020204" pitchFamily="34" charset="0"/>
              <a:buChar char="•"/>
            </a:pPr>
            <a:r>
              <a:rPr lang="de-DE"/>
              <a:t>Links unten: </a:t>
            </a:r>
            <a:r>
              <a:rPr lang="de-DE" b="0"/>
              <a:t>Maya </a:t>
            </a:r>
            <a:r>
              <a:rPr lang="de-DE"/>
              <a:t>Tempel / Pyramiden Bauweise, abnehmende Mächtigkeiten je Schicht. Idee der Generalisierung.</a:t>
            </a:r>
          </a:p>
          <a:p>
            <a:pPr marL="171450" indent="-171450">
              <a:buFont typeface="Arial" panose="020B0604020202020204" pitchFamily="34" charset="0"/>
              <a:buChar char="•"/>
            </a:pPr>
            <a:r>
              <a:rPr lang="de-DE"/>
              <a:t>Rechts unten: Encoder und Decoder. </a:t>
            </a:r>
            <a:r>
              <a:rPr lang="de-DE" b="0"/>
              <a:t>U Architektur</a:t>
            </a:r>
            <a:r>
              <a:rPr lang="de-DE"/>
              <a:t>.</a:t>
            </a:r>
          </a:p>
          <a:p>
            <a:pPr marL="171450" indent="-171450">
              <a:buFont typeface="Arial" panose="020B0604020202020204" pitchFamily="34" charset="0"/>
              <a:buChar char="•"/>
            </a:pPr>
            <a:r>
              <a:rPr lang="de-DE"/>
              <a:t>Rechts oben: </a:t>
            </a:r>
            <a:r>
              <a:rPr lang="de-DE" b="0"/>
              <a:t>Block</a:t>
            </a:r>
            <a:r>
              <a:rPr lang="de-DE"/>
              <a:t>, Säule, Hochhaus: alle verdeckten Schichten mit gleicher Anzahl Neuronen.</a:t>
            </a:r>
          </a:p>
          <a:p>
            <a:pPr marL="171450" indent="-171450">
              <a:buFont typeface="Arial" panose="020B0604020202020204" pitchFamily="34" charset="0"/>
              <a:buChar char="•"/>
            </a:pPr>
            <a:r>
              <a:rPr lang="de-DE"/>
              <a:t>Weitere Architekturen</a:t>
            </a:r>
            <a:r>
              <a:rPr lang="de-DE" baseline="0"/>
              <a:t> ergeben sich aus RNN, CNN, Transformer,…</a:t>
            </a:r>
            <a:endParaRPr lang="de-DE"/>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16</a:t>
            </a:fld>
            <a:endParaRPr lang="de-DE"/>
          </a:p>
        </p:txBody>
      </p:sp>
    </p:spTree>
    <p:extLst>
      <p:ext uri="{BB962C8B-B14F-4D97-AF65-F5344CB8AC3E}">
        <p14:creationId xmlns:p14="http://schemas.microsoft.com/office/powerpoint/2010/main" val="1029747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lgn="l">
              <a:buFont typeface="Arial" panose="020B0604020202020204" pitchFamily="34" charset="0"/>
              <a:buChar char="•"/>
            </a:pPr>
            <a:r>
              <a:rPr lang="de-DE"/>
              <a:t>Falsche</a:t>
            </a:r>
            <a:r>
              <a:rPr lang="de-DE" baseline="0"/>
              <a:t> Ergebnisse für verschobene und verdrehte Ziffern! Lösungen durch neue Trainingsdaten oder angepasste Modelle zur besseren Erfassung der Nachbarstrukturen im Bild (statt das Bild als 1D Vektor zu wandeln.)</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18</a:t>
            </a:fld>
            <a:endParaRPr lang="de-DE"/>
          </a:p>
        </p:txBody>
      </p:sp>
    </p:spTree>
    <p:extLst>
      <p:ext uri="{BB962C8B-B14F-4D97-AF65-F5344CB8AC3E}">
        <p14:creationId xmlns:p14="http://schemas.microsoft.com/office/powerpoint/2010/main" val="956455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ARIMA entwickelt 1930.</a:t>
            </a:r>
          </a:p>
        </p:txBody>
      </p:sp>
      <p:sp>
        <p:nvSpPr>
          <p:cNvPr id="4" name="Foliennummernplatzhalter 3"/>
          <p:cNvSpPr>
            <a:spLocks noGrp="1"/>
          </p:cNvSpPr>
          <p:nvPr>
            <p:ph type="sldNum" sz="quarter" idx="10"/>
          </p:nvPr>
        </p:nvSpPr>
        <p:spPr/>
        <p:txBody>
          <a:bodyPr/>
          <a:lstStyle/>
          <a:p>
            <a:fld id="{C46A34EA-5938-436D-8788-E6E8D1FD0DF7}" type="slidenum">
              <a:rPr lang="de-DE" smtClean="0"/>
              <a:t>19</a:t>
            </a:fld>
            <a:endParaRPr lang="de-DE"/>
          </a:p>
        </p:txBody>
      </p:sp>
    </p:spTree>
    <p:extLst>
      <p:ext uri="{BB962C8B-B14F-4D97-AF65-F5344CB8AC3E}">
        <p14:creationId xmlns:p14="http://schemas.microsoft.com/office/powerpoint/2010/main" val="3865944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Warum ist es in der Industrie nicht praktikabel auf vorhergesagte</a:t>
            </a:r>
            <a:r>
              <a:rPr lang="de-DE" baseline="0"/>
              <a:t> Ausfälle zu reagieren? Arbeitseinteilung bei fixem Personalstand? Ersatzteillogistik?</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20</a:t>
            </a:fld>
            <a:endParaRPr lang="de-DE"/>
          </a:p>
        </p:txBody>
      </p:sp>
    </p:spTree>
    <p:extLst>
      <p:ext uri="{BB962C8B-B14F-4D97-AF65-F5344CB8AC3E}">
        <p14:creationId xmlns:p14="http://schemas.microsoft.com/office/powerpoint/2010/main" val="152273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elektrische Signale um minus 0,5mV,</a:t>
            </a:r>
            <a:r>
              <a:rPr lang="de-DE" baseline="0"/>
              <a:t> K, Na Pumpen.</a:t>
            </a:r>
            <a:endParaRPr lang="de-DE"/>
          </a:p>
          <a:p>
            <a:pPr marL="171450" indent="-171450">
              <a:buFont typeface="Arial" panose="020B0604020202020204" pitchFamily="34" charset="0"/>
              <a:buChar char="•"/>
            </a:pPr>
            <a:r>
              <a:rPr lang="de-DE"/>
              <a:t>Weiteres biologischen Analogon ist das Auge mit den Retinazellen als Eingabe und Weiterleitung</a:t>
            </a:r>
            <a:r>
              <a:rPr lang="de-DE" baseline="0"/>
              <a:t> an den Sehnerv. Die oberste Retinaschicht hat ca 120 Mio. Zellen (Stäbchen, Zäpfchen).</a:t>
            </a:r>
          </a:p>
          <a:p>
            <a:pPr marL="171450" indent="-171450">
              <a:buFont typeface="Arial" panose="020B0604020202020204" pitchFamily="34" charset="0"/>
              <a:buChar char="•"/>
            </a:pPr>
            <a:r>
              <a:rPr lang="de-DE"/>
              <a:t>Analogon des Stromsflusses</a:t>
            </a:r>
            <a:r>
              <a:rPr lang="de-DE" baseline="0"/>
              <a:t> mit Potentiometern als Gewichte.</a:t>
            </a:r>
          </a:p>
          <a:p>
            <a:pPr marL="171450" indent="-171450">
              <a:buFont typeface="Arial" panose="020B0604020202020204" pitchFamily="34" charset="0"/>
              <a:buChar char="•"/>
            </a:pPr>
            <a:r>
              <a:rPr lang="de-DE"/>
              <a:t>Eine Synapse ist eine Kontaktstruktur zur Übertragung eines chemischen oder elektrischen Signals von einer auf eine andere Nervenzelle.</a:t>
            </a:r>
          </a:p>
          <a:p>
            <a:pPr marL="171450" indent="-171450">
              <a:buFont typeface="Arial" panose="020B0604020202020204" pitchFamily="34" charset="0"/>
              <a:buChar char="•"/>
            </a:pPr>
            <a:r>
              <a:rPr lang="de-DE"/>
              <a:t>Wespen kennen schon ein Sozialverhalten.</a:t>
            </a:r>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aus https://cs231n.github.io/neural-networks-1/#bio, abgerufen 24.02.2022.</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a:t>
            </a:fld>
            <a:endParaRPr lang="de-DE"/>
          </a:p>
        </p:txBody>
      </p:sp>
    </p:spTree>
    <p:extLst>
      <p:ext uri="{BB962C8B-B14F-4D97-AF65-F5344CB8AC3E}">
        <p14:creationId xmlns:p14="http://schemas.microsoft.com/office/powerpoint/2010/main" val="1272234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P,d,q</a:t>
            </a:r>
            <a:r>
              <a:rPr lang="de-DE" baseline="0"/>
              <a:t> meist zwischen 0 und 2.</a:t>
            </a:r>
          </a:p>
          <a:p>
            <a:r>
              <a:rPr lang="de-DE" baseline="0"/>
              <a:t>Meist alles auf 1 bis auf die Zykliziztät.</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21</a:t>
            </a:fld>
            <a:endParaRPr lang="de-DE"/>
          </a:p>
        </p:txBody>
      </p:sp>
    </p:spTree>
    <p:extLst>
      <p:ext uri="{BB962C8B-B14F-4D97-AF65-F5344CB8AC3E}">
        <p14:creationId xmlns:p14="http://schemas.microsoft.com/office/powerpoint/2010/main" val="3493353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Für weitere Erkläungen siehe Kap. 15 im Buch von Aurelius Geron.</a:t>
            </a:r>
          </a:p>
        </p:txBody>
      </p:sp>
      <p:sp>
        <p:nvSpPr>
          <p:cNvPr id="4" name="Foliennummernplatzhalter 3"/>
          <p:cNvSpPr>
            <a:spLocks noGrp="1"/>
          </p:cNvSpPr>
          <p:nvPr>
            <p:ph type="sldNum" sz="quarter" idx="10"/>
          </p:nvPr>
        </p:nvSpPr>
        <p:spPr/>
        <p:txBody>
          <a:bodyPr/>
          <a:lstStyle/>
          <a:p>
            <a:fld id="{C46A34EA-5938-436D-8788-E6E8D1FD0DF7}" type="slidenum">
              <a:rPr lang="de-DE" smtClean="0"/>
              <a:t>22</a:t>
            </a:fld>
            <a:endParaRPr lang="de-DE"/>
          </a:p>
        </p:txBody>
      </p:sp>
    </p:spTree>
    <p:extLst>
      <p:ext uri="{BB962C8B-B14F-4D97-AF65-F5344CB8AC3E}">
        <p14:creationId xmlns:p14="http://schemas.microsoft.com/office/powerpoint/2010/main" val="2458328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 bringt neue Randbedingungen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Beispiel: Sprache,</a:t>
            </a:r>
            <a:r>
              <a:rPr lang="de-DE" baseline="0"/>
              <a:t> Zeitreihen, Gensequqnzen, Schachspiele, …</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Statt Token sprechen wir einfacher von Wörtern (inkl. Signalübertragung, Walfischgesang). Auch der historische Fortgang fing bei Wörtern und Zeichen (MNIST Ziffern) an, ging dann weiter zu Morphemen, Silben, Kontext eines Wortes.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Beispiel: Bigramme von Wörter „Bayer AG“, „Bayer Leverkusen“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Rechenzeit bisher gering, Sprache nur mit GPU berechenbar (bei Epochen&gt;50).</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23</a:t>
            </a:fld>
            <a:endParaRPr lang="de-DE"/>
          </a:p>
        </p:txBody>
      </p:sp>
    </p:spTree>
    <p:extLst>
      <p:ext uri="{BB962C8B-B14F-4D97-AF65-F5344CB8AC3E}">
        <p14:creationId xmlns:p14="http://schemas.microsoft.com/office/powerpoint/2010/main" val="616205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N-Grams sind benachbarte Folgen von Lauten, Silben, Buchstaben oder Worten innerhalb eines Textes oder eines semantischen Kontextes. </a:t>
            </a:r>
          </a:p>
          <a:p>
            <a:pPr marL="171450" indent="-171450">
              <a:buFont typeface="Arial" panose="020B0604020202020204" pitchFamily="34" charset="0"/>
              <a:buChar char="•"/>
            </a:pPr>
            <a:r>
              <a:rPr lang="de-DE"/>
              <a:t>Abbildung zu „one hot“ scheint nicht signifikant. Jedoch eine Zunahme um eine Zehnerpotenz ab 2017.</a:t>
            </a:r>
          </a:p>
          <a:p>
            <a:pPr marL="171450" indent="-171450">
              <a:buFont typeface="Arial" panose="020B0604020202020204" pitchFamily="34" charset="0"/>
              <a:buChar char="•"/>
            </a:pPr>
            <a:r>
              <a:rPr lang="de-DE"/>
              <a:t>Unigramme, Bigramme, Trigramme, …</a:t>
            </a:r>
          </a:p>
          <a:p>
            <a:endParaRPr lang="de-DE"/>
          </a:p>
          <a:p>
            <a:r>
              <a:rPr lang="de-DE"/>
              <a:t>Abbildung von books.google.com/ngrams/graph?content=one+hot&amp;year_start=1980&amp;year_end=2022&amp;corpus=de&amp;smoothing=3&amp;case_insensitive=false, abgerufen 01.10.2024.</a:t>
            </a:r>
          </a:p>
          <a:p>
            <a:endParaRPr lang="de-DE"/>
          </a:p>
          <a:p>
            <a:r>
              <a:rPr lang="de-DE"/>
              <a:t>Siehe auch P. chandravanshi (2020) NLP-unlocked, Blog, https://medium.com/@pankajchandravanshi/nlp-unlocked-n-grams-006-ceab1bc56bf4, abgerufen 21.11.2024.</a:t>
            </a:r>
          </a:p>
        </p:txBody>
      </p:sp>
      <p:sp>
        <p:nvSpPr>
          <p:cNvPr id="4" name="Foliennummernplatzhalter 3"/>
          <p:cNvSpPr>
            <a:spLocks noGrp="1"/>
          </p:cNvSpPr>
          <p:nvPr>
            <p:ph type="sldNum" sz="quarter" idx="10"/>
          </p:nvPr>
        </p:nvSpPr>
        <p:spPr/>
        <p:txBody>
          <a:bodyPr/>
          <a:lstStyle/>
          <a:p>
            <a:fld id="{C46A34EA-5938-436D-8788-E6E8D1FD0DF7}" type="slidenum">
              <a:rPr lang="de-DE" smtClean="0"/>
              <a:t>24</a:t>
            </a:fld>
            <a:endParaRPr lang="de-DE"/>
          </a:p>
        </p:txBody>
      </p:sp>
    </p:spTree>
    <p:extLst>
      <p:ext uri="{BB962C8B-B14F-4D97-AF65-F5344CB8AC3E}">
        <p14:creationId xmlns:p14="http://schemas.microsoft.com/office/powerpoint/2010/main" val="417955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Rosa:</a:t>
            </a:r>
            <a:r>
              <a:rPr lang="de-DE" baseline="0"/>
              <a:t> Eingabeschicht, </a:t>
            </a:r>
            <a:r>
              <a:rPr lang="de-DE"/>
              <a:t>Grün:</a:t>
            </a:r>
            <a:r>
              <a:rPr lang="de-DE" baseline="0"/>
              <a:t> Verarbeitungsschicht mit RNN, LSTM, CNN, Transformer etc., </a:t>
            </a:r>
            <a:r>
              <a:rPr lang="de-DE"/>
              <a:t>Blau:</a:t>
            </a:r>
            <a:r>
              <a:rPr lang="de-DE" baseline="0"/>
              <a:t> Ausgabeschicht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Unterscheidung hört sich steif und akademisch an. In der Praxis ist das die erste Frage vor Auswahl eines passendes LLM Modell wie zum Beispiel auf hugging face.</a:t>
            </a: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Andrej Karpathy (2015) </a:t>
            </a:r>
            <a:r>
              <a:rPr lang="en-US" b="0"/>
              <a:t>The Unreasonable Effectiveness of Recurrent Neural Networks, </a:t>
            </a:r>
            <a:r>
              <a:rPr lang="de-DE"/>
              <a:t>https://karpathy.github.io/2015/05/21/rnn-effectiveness/, abgerufen 13.06.2022.</a:t>
            </a:r>
          </a:p>
          <a:p>
            <a:endParaRPr lang="de-DE"/>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25</a:t>
            </a:fld>
            <a:endParaRPr lang="de-DE"/>
          </a:p>
        </p:txBody>
      </p:sp>
    </p:spTree>
    <p:extLst>
      <p:ext uri="{BB962C8B-B14F-4D97-AF65-F5344CB8AC3E}">
        <p14:creationId xmlns:p14="http://schemas.microsoft.com/office/powerpoint/2010/main" val="1973485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xi yi sind zB Aktienkurse</a:t>
            </a:r>
            <a:r>
              <a:rPr lang="de-DE" baseline="0"/>
              <a:t>. Start t=1 Kurs x und dem nächsten Kurs yi. Drei Zeitschritte in Abbildung oben.</a:t>
            </a:r>
          </a:p>
          <a:p>
            <a:pPr marL="171450" indent="-171450">
              <a:buFont typeface="Arial" panose="020B0604020202020204" pitchFamily="34" charset="0"/>
              <a:buChar char="•"/>
            </a:pPr>
            <a:r>
              <a:rPr lang="de-DE"/>
              <a:t>xi yi kann ein Satz „Hallo Welt“ sein, </a:t>
            </a:r>
            <a:r>
              <a:rPr lang="de-DE" baseline="0"/>
              <a:t>Start dann bei „</a:t>
            </a:r>
            <a:r>
              <a:rPr lang="de-DE"/>
              <a:t>allo Welt“. Jedoch one hot encoded auf Buchstabenvorrat oder Wörter als word embedding Vektoren.</a:t>
            </a:r>
          </a:p>
          <a:p>
            <a:pPr marL="171450" indent="-171450">
              <a:buFont typeface="Arial" panose="020B0604020202020204" pitchFamily="34" charset="0"/>
              <a:buChar char="•"/>
            </a:pPr>
            <a:r>
              <a:rPr lang="de-DE"/>
              <a:t>Gemeinsame Gewichte sind die Matrixen Wx, Wy</a:t>
            </a:r>
            <a:r>
              <a:rPr lang="de-DE" baseline="0"/>
              <a:t>. </a:t>
            </a:r>
            <a:r>
              <a:rPr lang="de-DE"/>
              <a:t>Wh für die hidden states des Rückbezugs ist neu.</a:t>
            </a:r>
          </a:p>
          <a:p>
            <a:pPr marL="171450" indent="-171450">
              <a:buFont typeface="Arial" panose="020B0604020202020204" pitchFamily="34" charset="0"/>
              <a:buChar char="•"/>
            </a:pPr>
            <a:r>
              <a:rPr lang="de-DE"/>
              <a:t>Beim Start des Auffaltens sind alle Wx, Wy</a:t>
            </a:r>
            <a:r>
              <a:rPr lang="de-DE" baseline="0"/>
              <a:t> und </a:t>
            </a:r>
            <a:r>
              <a:rPr lang="de-DE"/>
              <a:t>Wh Kopien und werden dann für die aktuelle Eingabesequenz neu berechnet.</a:t>
            </a:r>
          </a:p>
          <a:p>
            <a:pPr marL="171450" indent="-171450">
              <a:buFont typeface="Arial" panose="020B0604020202020204" pitchFamily="34" charset="0"/>
              <a:buChar char="•"/>
            </a:pPr>
            <a:r>
              <a:rPr lang="en-US"/>
              <a:t>long-term dependency problem führte</a:t>
            </a:r>
            <a:r>
              <a:rPr lang="en-US" baseline="0"/>
              <a:t> 1996 zu den LSTM.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RNN : Perceptron ist</a:t>
            </a:r>
            <a:r>
              <a:rPr lang="de-DE" baseline="0"/>
              <a:t> vergleichbar einem </a:t>
            </a:r>
            <a:r>
              <a:rPr lang="de-DE"/>
              <a:t>Motor mit Turboabgasrückführung.</a:t>
            </a:r>
          </a:p>
          <a:p>
            <a:pPr marL="171450" indent="-171450">
              <a:buFont typeface="Arial" panose="020B0604020202020204" pitchFamily="34" charset="0"/>
              <a:buChar char="•"/>
            </a:pP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von https://pub.towardsai.net/whirlwind-tour-of-rnns-a11effb7808f, abgerufen 13.06.2022. Siehe dort auch einfaches Berechnungsbeispiel.</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Siehe auch </a:t>
            </a:r>
          </a:p>
          <a:p>
            <a:pPr marL="0" marR="0" indent="0" algn="l" defTabSz="914400" rtl="0" eaLnBrk="1" fontAlgn="auto" latinLnBrk="0" hangingPunct="1">
              <a:lnSpc>
                <a:spcPct val="100000"/>
              </a:lnSpc>
              <a:spcBef>
                <a:spcPts val="0"/>
              </a:spcBef>
              <a:spcAft>
                <a:spcPts val="0"/>
              </a:spcAft>
              <a:buClrTx/>
              <a:buSzTx/>
              <a:buFontTx/>
              <a:buNone/>
              <a:tabLst/>
              <a:defRPr/>
            </a:pPr>
            <a:r>
              <a:rPr lang="de-DE"/>
              <a:t>Andrej Karpathy (2015) </a:t>
            </a:r>
            <a:r>
              <a:rPr lang="en-US" b="0"/>
              <a:t>The Unreasonable Effectiveness of Recurrent Neural Networks</a:t>
            </a:r>
          </a:p>
          <a:p>
            <a:pPr marL="0" marR="0" indent="0" algn="l" defTabSz="914400" rtl="0" eaLnBrk="1" fontAlgn="auto" latinLnBrk="0" hangingPunct="1">
              <a:lnSpc>
                <a:spcPct val="100000"/>
              </a:lnSpc>
              <a:spcBef>
                <a:spcPts val="0"/>
              </a:spcBef>
              <a:spcAft>
                <a:spcPts val="0"/>
              </a:spcAft>
              <a:buClrTx/>
              <a:buSzTx/>
              <a:buFontTx/>
              <a:buNone/>
              <a:tabLst/>
              <a:defRPr/>
            </a:pPr>
            <a:r>
              <a:rPr lang="de-DE"/>
              <a:t>https://karpathy.github.io/2015/05/21/rnn-effectiveness/, abgerufen 13.06.2023.</a:t>
            </a:r>
          </a:p>
          <a:p>
            <a:pPr marL="0" marR="0" indent="0" algn="l" defTabSz="914400" rtl="0" eaLnBrk="1" fontAlgn="auto" latinLnBrk="0" hangingPunct="1">
              <a:lnSpc>
                <a:spcPct val="100000"/>
              </a:lnSpc>
              <a:spcBef>
                <a:spcPts val="0"/>
              </a:spcBef>
              <a:spcAft>
                <a:spcPts val="0"/>
              </a:spcAft>
              <a:buClrTx/>
              <a:buSzTx/>
              <a:buFontTx/>
              <a:buNone/>
              <a:tabLst/>
              <a:defRPr/>
            </a:pPr>
            <a:r>
              <a:rPr lang="en-US"/>
              <a:t>Amin Zollanvari (2023) Machine Learning with Python, Springer Verlag, Chapter 15</a:t>
            </a:r>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oben aus </a:t>
            </a:r>
            <a:r>
              <a:rPr lang="en-US"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Daniel Jurafsky &amp; James H. Martin (2023)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Speech and Language Processing, 3. Auflage, </a:t>
            </a:r>
            <a:r>
              <a:rPr lang="de-DE"/>
              <a:t>https://web.stanford.edu/~jurafsky/slp3/ed3book.pdf, p.186, abgerufen 13.06.2023.</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unten aus Ben Khuong (2019) </a:t>
            </a:r>
            <a:r>
              <a:rPr lang="en-US"/>
              <a:t>The Basics of Recurrent Neural Networks (RNNs), Blog, </a:t>
            </a:r>
            <a:r>
              <a:rPr lang="de-DE"/>
              <a:t>https://pub.towardsai.net/whirlwind-tour-of-rnns-a11effb7808f, abgerufen 13.06.2023.</a:t>
            </a:r>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26</a:t>
            </a:fld>
            <a:endParaRPr lang="de-DE"/>
          </a:p>
        </p:txBody>
      </p:sp>
    </p:spTree>
    <p:extLst>
      <p:ext uri="{BB962C8B-B14F-4D97-AF65-F5344CB8AC3E}">
        <p14:creationId xmlns:p14="http://schemas.microsoft.com/office/powerpoint/2010/main" val="979962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Rechenaufwand für stacked RNN steigt entsprechend. Alles nicht parallelisierbar.</a:t>
            </a:r>
          </a:p>
          <a:p>
            <a:pPr marL="171450" indent="-171450">
              <a:buFont typeface="Arial" panose="020B0604020202020204" pitchFamily="34" charset="0"/>
              <a:buChar char="•"/>
            </a:pPr>
            <a:r>
              <a:rPr lang="en-US"/>
              <a:t>BiRNN verbessern Textzusammenfassungen. </a:t>
            </a:r>
          </a:p>
          <a:p>
            <a:pPr marL="171450" indent="-171450">
              <a:buFont typeface="Arial" panose="020B0604020202020204" pitchFamily="34" charset="0"/>
              <a:buChar char="•"/>
            </a:pPr>
            <a:r>
              <a:rPr lang="en-US"/>
              <a:t>Bidirectional aber ohne Recurrent wird bei BERT in nächster Vorlesung besprochen.</a:t>
            </a:r>
            <a:endParaRPr lang="de-DE"/>
          </a:p>
          <a:p>
            <a:endParaRPr lang="en-US" baseline="0"/>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oben aus </a:t>
            </a:r>
            <a:r>
              <a:rPr lang="en-US"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Daniel Jurafsky &amp; James H. Martin (2023)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Speech and Language Processing, 3. Auflage, </a:t>
            </a:r>
            <a:r>
              <a:rPr lang="de-DE"/>
              <a:t>https://web.stanford.edu/~jurafsky/slp3/ed3book.pdf, p.195, abgerufen 13.06.2022.</a:t>
            </a:r>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Unten aus Xian-Da Zhang (2020) </a:t>
            </a:r>
            <a:r>
              <a:rPr lang="en-US"/>
              <a:t>A Matrix Algebra Approach to Artificial Intelligence </a:t>
            </a:r>
            <a:r>
              <a:rPr lang="de-DE"/>
              <a:t>, abgerufen 13.06.2023.</a:t>
            </a:r>
          </a:p>
        </p:txBody>
      </p:sp>
      <p:sp>
        <p:nvSpPr>
          <p:cNvPr id="4" name="Foliennummernplatzhalter 3"/>
          <p:cNvSpPr>
            <a:spLocks noGrp="1"/>
          </p:cNvSpPr>
          <p:nvPr>
            <p:ph type="sldNum" sz="quarter" idx="10"/>
          </p:nvPr>
        </p:nvSpPr>
        <p:spPr/>
        <p:txBody>
          <a:bodyPr/>
          <a:lstStyle/>
          <a:p>
            <a:fld id="{C46A34EA-5938-436D-8788-E6E8D1FD0DF7}" type="slidenum">
              <a:rPr lang="de-DE" smtClean="0"/>
              <a:t>28</a:t>
            </a:fld>
            <a:endParaRPr lang="de-DE"/>
          </a:p>
        </p:txBody>
      </p:sp>
    </p:spTree>
    <p:extLst>
      <p:ext uri="{BB962C8B-B14F-4D97-AF65-F5344CB8AC3E}">
        <p14:creationId xmlns:p14="http://schemas.microsoft.com/office/powerpoint/2010/main" val="2811802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Erinnern ist für ein RNN eingebaut</a:t>
            </a:r>
            <a:r>
              <a:rPr lang="en-US" baseline="0"/>
              <a:t> (ungleich bei FNN).</a:t>
            </a:r>
            <a:r>
              <a:rPr lang="de-DE" baseline="0"/>
              <a:t> </a:t>
            </a:r>
            <a:r>
              <a:rPr lang="en-US"/>
              <a:t>LSTMs sind designed gegen das long-term dependency problem.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Beispielssatz hat 10 Worttoken. Fürs</a:t>
            </a:r>
            <a:r>
              <a:rPr lang="en-US" baseline="0"/>
              <a:t> bessere Verständnis wäre also eine Zeichnung von 10 Zeitschritten besser.</a:t>
            </a:r>
            <a:endParaRPr lang="en-US"/>
          </a:p>
          <a:p>
            <a:pPr marL="171450" indent="-171450">
              <a:buFont typeface="Arial" panose="020B0604020202020204" pitchFamily="34" charset="0"/>
              <a:buChar char="•"/>
            </a:pPr>
            <a:r>
              <a:rPr lang="de-DE"/>
              <a:t>Abb. oben einfaches RNN dreimal aufgefaltet. Mit einem hidden state.</a:t>
            </a:r>
          </a:p>
          <a:p>
            <a:pPr marL="171450" indent="-171450">
              <a:buFont typeface="Arial" panose="020B0604020202020204" pitchFamily="34" charset="0"/>
              <a:buChar char="•"/>
            </a:pPr>
            <a:r>
              <a:rPr lang="de-DE"/>
              <a:t>Abb. unten LSTM mit Durchgangslinie oben als cell state, der durch gates geändert wird. Mit einem hidden und einem cell state.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ine LSTM-Zelle sieht kompliziert aus, aber es ist eigentlich nicht so schwer, wenn man die zugrunde liegende Logik versteht. Die Zelle hat einen Kurzzeitzustandsvektor und einen Langzeitzustandsvektor. Bei jedem Zeitschritt werden die Eingaben und der vorherige Kurzzeitzustand an eine einfache RNN-Zelle und drei Tore übergeben: Das Vergesstor entscheidet, was aus dem Langzeitzustand entfernt werden soll, das Eingangstor entscheidet, welcher Teil der Ausgabe der einfachen RNN-Zelle zum Langzeitzustand hinzugefügt werden soll, und das Ausgangstor entscheidet, welcher Teil des Langzeitzustands zu diesem Zeitpunkt ausgegeben werden soll (nachdem er durch die tanh-Aktivierungsfunktion gegangen ist). Der neue Kurzzeitzustand entspricht der Ausgabe der Zelle.</a:t>
            </a:r>
            <a:endParaRPr lang="de-DE"/>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Forget Gate: Frankreich soll nicht vergessen werden. Im Beispiel des Kontextes zwei Kinder jedoch.</a:t>
            </a:r>
            <a:endParaRPr lang="de-DE" baseline="0"/>
          </a:p>
          <a:p>
            <a:pPr marL="171450" indent="-171450">
              <a:buFont typeface="Arial" panose="020B0604020202020204" pitchFamily="34" charset="0"/>
              <a:buChar char="•"/>
            </a:pPr>
            <a:r>
              <a:rPr lang="de-DE"/>
              <a:t>Lange Sequenzen </a:t>
            </a:r>
            <a:r>
              <a:rPr lang="de-DE" baseline="0"/>
              <a:t>sind auch mit einfachen RNN lösbar mit sehr langen Auffaltungsketten. Aber das Problem der verschwindenden (explodierenden kleiner Werte) Gradienten verhindert dies. Motivation für LSTM.</a:t>
            </a:r>
          </a:p>
          <a:p>
            <a:pPr marL="171450" indent="-171450">
              <a:buFont typeface="Arial" panose="020B0604020202020204" pitchFamily="34" charset="0"/>
              <a:buChar char="•"/>
            </a:pPr>
            <a:r>
              <a:rPr lang="de-DE" baseline="0"/>
              <a:t>LSTM berechnen mehr Gewichte, können als mehr Daten repräsentieren.</a:t>
            </a:r>
          </a:p>
          <a:p>
            <a:pPr marL="171450" indent="-171450">
              <a:buFont typeface="Arial" panose="020B0604020202020204" pitchFamily="34" charset="0"/>
              <a:buChar char="•"/>
            </a:pPr>
            <a:r>
              <a:rPr lang="de-DE"/>
              <a:t>LSTM Netze sind heute der Standard für</a:t>
            </a:r>
            <a:r>
              <a:rPr lang="de-DE" baseline="0"/>
              <a:t> RNN. Eingeführt von Schmidhuber &amp; Hochreiter 1997, aber erst ab 2010 mit Aufkommen der GPU Power breit einsetzbar.</a:t>
            </a:r>
          </a:p>
          <a:p>
            <a:pPr marL="171450" indent="-171450">
              <a:buFont typeface="Arial" panose="020B0604020202020204" pitchFamily="34" charset="0"/>
              <a:buChar char="•"/>
            </a:pPr>
            <a:r>
              <a:rPr lang="en-US" baseline="0"/>
              <a:t>Einfacher sind GRU (Gated Recurrent Units) ohne Ouput-Gates. Weniger Gewichte, schneller im Training.</a:t>
            </a:r>
          </a:p>
          <a:p>
            <a:endParaRPr lang="de-DE"/>
          </a:p>
          <a:p>
            <a:endParaRPr lang="de-DE"/>
          </a:p>
          <a:p>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aus Christopher Olah (2015), Understanding LSTM Networks, https://colah.github.io/posts/2015-08-Understanding-LSTMs/, abgerufen 13.06.2022.</a:t>
            </a:r>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30</a:t>
            </a:fld>
            <a:endParaRPr lang="de-DE"/>
          </a:p>
        </p:txBody>
      </p:sp>
    </p:spTree>
    <p:extLst>
      <p:ext uri="{BB962C8B-B14F-4D97-AF65-F5344CB8AC3E}">
        <p14:creationId xmlns:p14="http://schemas.microsoft.com/office/powerpoint/2010/main" val="2302526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Für weitere Erkläungen siehe Kap. 15 im Buch von Aurelius Geron.</a:t>
            </a:r>
          </a:p>
        </p:txBody>
      </p:sp>
      <p:sp>
        <p:nvSpPr>
          <p:cNvPr id="4" name="Foliennummernplatzhalter 3"/>
          <p:cNvSpPr>
            <a:spLocks noGrp="1"/>
          </p:cNvSpPr>
          <p:nvPr>
            <p:ph type="sldNum" sz="quarter" idx="10"/>
          </p:nvPr>
        </p:nvSpPr>
        <p:spPr/>
        <p:txBody>
          <a:bodyPr/>
          <a:lstStyle/>
          <a:p>
            <a:fld id="{C46A34EA-5938-436D-8788-E6E8D1FD0DF7}" type="slidenum">
              <a:rPr lang="de-DE" smtClean="0"/>
              <a:t>31</a:t>
            </a:fld>
            <a:endParaRPr lang="de-DE"/>
          </a:p>
        </p:txBody>
      </p:sp>
    </p:spTree>
    <p:extLst>
      <p:ext uri="{BB962C8B-B14F-4D97-AF65-F5344CB8AC3E}">
        <p14:creationId xmlns:p14="http://schemas.microsoft.com/office/powerpoint/2010/main" val="2458328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Für CNN ist fast alles einzeln einfach verständlich. </a:t>
            </a:r>
          </a:p>
          <a:p>
            <a:pPr marL="171450" indent="-171450">
              <a:buFont typeface="Arial" panose="020B0604020202020204" pitchFamily="34" charset="0"/>
              <a:buChar char="•"/>
            </a:pPr>
            <a:r>
              <a:rPr lang="de-DE"/>
              <a:t>CNN, Convnet,</a:t>
            </a:r>
            <a:r>
              <a:rPr lang="de-DE" baseline="0"/>
              <a:t> eingeführt 1980 als </a:t>
            </a:r>
            <a:r>
              <a:rPr lang="de-DE"/>
              <a:t>Neocognitron von Kunihiko Fukushima. Motiviert wieder durch die Biologie</a:t>
            </a:r>
            <a:r>
              <a:rPr lang="de-DE" baseline="0"/>
              <a:t> des Auges: Signale von senkrechten oder waagerechten Linien werden stärker verarbeitet. CNN wurden 2016 (GPU Revolution) verbreitet durch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KI-Pionier Yann LeCun, KI-Forschungsdirektor bei Facebook.</a:t>
            </a:r>
            <a:r>
              <a:rPr lang="de-DE"/>
              <a:t> </a:t>
            </a:r>
          </a:p>
          <a:p>
            <a:pPr marL="171450" indent="-171450">
              <a:buFont typeface="Arial" panose="020B0604020202020204" pitchFamily="34" charset="0"/>
              <a:buChar char="•"/>
            </a:pPr>
            <a:r>
              <a:rPr lang="de-DE"/>
              <a:t>Datenstruktur des Bildes nicht mehr als 1D Vektor falten, wie bei k-NN, Decision</a:t>
            </a:r>
            <a:r>
              <a:rPr lang="de-DE" baseline="0"/>
              <a:t> Tree, FNN.</a:t>
            </a:r>
            <a:endParaRPr lang="de-DE"/>
          </a:p>
          <a:p>
            <a:pPr marL="171450" indent="-171450">
              <a:buFont typeface="Arial" panose="020B0604020202020204" pitchFamily="34" charset="0"/>
              <a:buChar char="•"/>
            </a:pPr>
            <a:r>
              <a:rPr lang="de-DE"/>
              <a:t>Faltungen, Filter oder Kernel als mathematischer Trick lokale Funktionen zu verwenden. Meist quadratische Matrizen ungerader Abmessungen in unterschiedlichen Größen.</a:t>
            </a:r>
          </a:p>
          <a:p>
            <a:pPr marL="171450" indent="-171450">
              <a:buFont typeface="Arial" panose="020B0604020202020204" pitchFamily="34" charset="0"/>
              <a:buChar char="•"/>
            </a:pPr>
            <a:r>
              <a:rPr lang="de-DE"/>
              <a:t>Motivation: Warum kein FNN zur Bilderkennung?  Kleine Bilder (z.B. MNIST) ja, aber dann explodieren die Parameter.  100 × 100 insgesamt 10.000 Pixel, erste Schicht mit 1.000 Neuronen enthält -&gt; 10 Millionen Verbindungen nötig.</a:t>
            </a:r>
          </a:p>
          <a:p>
            <a:pPr marL="171450" indent="-171450">
              <a:buFont typeface="Arial" panose="020B0604020202020204" pitchFamily="34" charset="0"/>
              <a:buChar char="•"/>
            </a:pPr>
            <a:r>
              <a:rPr lang="de-DE"/>
              <a:t>Gute Ergebnisse nur bei richtigen Labels und balancierten Klassen, </a:t>
            </a:r>
          </a:p>
          <a:p>
            <a:pPr marL="171450" indent="-171450">
              <a:buFont typeface="Arial" panose="020B0604020202020204" pitchFamily="34" charset="0"/>
              <a:buChar char="•"/>
            </a:pPr>
            <a:endParaRPr lang="de-DE"/>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32</a:t>
            </a:fld>
            <a:endParaRPr lang="de-DE"/>
          </a:p>
        </p:txBody>
      </p:sp>
    </p:spTree>
    <p:extLst>
      <p:ext uri="{BB962C8B-B14F-4D97-AF65-F5344CB8AC3E}">
        <p14:creationId xmlns:p14="http://schemas.microsoft.com/office/powerpoint/2010/main" val="2630960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Die Formel beschreibt die Vorwärtsrechnung</a:t>
            </a:r>
            <a:r>
              <a:rPr lang="de-DE" baseline="0"/>
              <a:t> bei Anwendung eines trainierten Netzwerks. Hier OHNE Aktivierungsfunktion!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Bild oben w0, unten b für das Biasneuron.</a:t>
            </a:r>
          </a:p>
          <a:p>
            <a:pPr marL="171450" indent="-171450">
              <a:buFont typeface="Arial" panose="020B0604020202020204" pitchFamily="34" charset="0"/>
              <a:buChar char="•"/>
            </a:pPr>
            <a:r>
              <a:rPr lang="de-DE"/>
              <a:t>Das </a:t>
            </a:r>
            <a:r>
              <a:rPr lang="de-DE" err="1"/>
              <a:t>Biasneuron</a:t>
            </a:r>
            <a:r>
              <a:rPr lang="de-DE"/>
              <a:t> ist ein technischer Trick, Schwellwerte als Verbindungsgewichte zu behandeln.</a:t>
            </a:r>
            <a:r>
              <a:rPr lang="de-DE" baseline="0"/>
              <a:t> Mathematisch entspricht das Bias-Neuron einer Verschiebung der Diskriminanz-/Regressionsfunktion im Raum. </a:t>
            </a:r>
            <a:r>
              <a:rPr lang="de-DE"/>
              <a:t>Das Bias Neuron wird fast nie separat dargestellt. Es muss jedoch</a:t>
            </a:r>
            <a:r>
              <a:rPr lang="de-DE" baseline="0"/>
              <a:t> </a:t>
            </a:r>
            <a:r>
              <a:rPr lang="de-DE"/>
              <a:t>für die Anzahl Neuronen eines Netzes mitgezählt werden.</a:t>
            </a:r>
          </a:p>
          <a:p>
            <a:pPr marL="171450" indent="-171450">
              <a:buFont typeface="Arial" panose="020B0604020202020204" pitchFamily="34" charset="0"/>
              <a:buChar char="•"/>
            </a:pPr>
            <a:r>
              <a:rPr lang="de-DE"/>
              <a:t>Dieser Trick wird</a:t>
            </a:r>
            <a:r>
              <a:rPr lang="de-DE" baseline="0"/>
              <a:t> auch bei linearen Regressionen angewendet mit einer Dummy Voriablen, die konstant 1 ist. Funktioniert aber nicht für verdeckte Schichten.</a:t>
            </a:r>
            <a:r>
              <a:rPr lang="de-DE"/>
              <a:t> Ein</a:t>
            </a:r>
            <a:r>
              <a:rPr lang="de-DE" baseline="0"/>
              <a:t> Biasneuron gehört zu jeder verdeckten Schicht.</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Die oben abgebildete, binäre Aktivierungsfunktion wird auch </a:t>
            </a:r>
            <a:r>
              <a:rPr lang="de-DE" err="1"/>
              <a:t>Heavyside</a:t>
            </a:r>
            <a:r>
              <a:rPr lang="de-DE"/>
              <a:t> Funktion oder Treppenfunktion genannt. Ist ein Schalter für y=0/1 für alle x,</a:t>
            </a:r>
            <a:r>
              <a:rPr lang="de-DE" baseline="0"/>
              <a:t> also ein binärer Klassifikator.</a:t>
            </a:r>
            <a:endParaRPr lang="de-DE"/>
          </a:p>
          <a:p>
            <a:endParaRPr lang="de-DE"/>
          </a:p>
          <a:p>
            <a:r>
              <a:rPr lang="de-DE"/>
              <a:t>Abb. oben aus https://towardsdatascience.com/what-the-hell-is-perceptron-626217814f53, abgerufen 26.02.2022.</a:t>
            </a:r>
          </a:p>
          <a:p>
            <a:pPr marL="0" marR="0" indent="0" algn="l" defTabSz="914400" rtl="0" eaLnBrk="1" fontAlgn="auto" latinLnBrk="0" hangingPunct="1">
              <a:lnSpc>
                <a:spcPct val="100000"/>
              </a:lnSpc>
              <a:spcBef>
                <a:spcPts val="0"/>
              </a:spcBef>
              <a:spcAft>
                <a:spcPts val="0"/>
              </a:spcAft>
              <a:buClrTx/>
              <a:buSzTx/>
              <a:buFontTx/>
              <a:buNone/>
              <a:tabLst/>
              <a:defRPr/>
            </a:pPr>
            <a:r>
              <a:rPr lang="de-DE"/>
              <a:t>Abb. Unten aus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Walter Stein (2019) Künstliche Intelligenz- Eine Einführung für den Schulunterricht, steinphysik.de/</a:t>
            </a:r>
            <a:r>
              <a:rPr lang="de-DE" sz="900" kern="1200" baseline="0" err="1">
                <a:solidFill>
                  <a:schemeClr val="tx1"/>
                </a:solidFill>
                <a:effectLst/>
                <a:latin typeface="Arial" panose="020B0604020202020204" pitchFamily="34" charset="0"/>
                <a:ea typeface="Cambria" panose="02040503050406030204" pitchFamily="18" charset="0"/>
                <a:cs typeface="Arial" panose="020B0604020202020204" pitchFamily="34" charset="0"/>
              </a:rPr>
              <a:t>kuenstliche</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-intelligenz/</a:t>
            </a:r>
            <a:r>
              <a:rPr lang="de-DE"/>
              <a:t>, abgerufen 22.08.2022.</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a:t>
            </a:fld>
            <a:endParaRPr lang="de-DE"/>
          </a:p>
        </p:txBody>
      </p:sp>
    </p:spTree>
    <p:extLst>
      <p:ext uri="{BB962C8B-B14F-4D97-AF65-F5344CB8AC3E}">
        <p14:creationId xmlns:p14="http://schemas.microsoft.com/office/powerpoint/2010/main" val="2991804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„putting small</a:t>
            </a:r>
            <a:r>
              <a:rPr lang="de-DE" baseline="0"/>
              <a:t> </a:t>
            </a:r>
            <a:r>
              <a:rPr lang="de-DE"/>
              <a:t>squares on bigger squares“. Konvolution</a:t>
            </a:r>
            <a:r>
              <a:rPr lang="de-DE" baseline="0"/>
              <a:t> </a:t>
            </a:r>
            <a:r>
              <a:rPr lang="de-DE"/>
              <a:t>von lateinisch convolvere „zusammenrollen“, Faltung.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Rezeptives Feld,</a:t>
            </a:r>
            <a:r>
              <a:rPr lang="de-DE" baseline="0"/>
              <a:t> als Begriff aus dem biologischen Cortex der visuellen Wahrnehmung, </a:t>
            </a:r>
            <a:r>
              <a:rPr lang="de-DE"/>
              <a:t>jedes Neurons sind die rot markierten Faltungen.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Bekannt aus der Fotoverarbeitung. Siehe Doku zu Photoshop oder Gimp.</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Wie Kantenfilter mit -1 -1 1 1 in der Filtermatrix von sonst 0.</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Neu zu den FNN kommen nun convolution</a:t>
            </a:r>
            <a:r>
              <a:rPr lang="de-DE" baseline="0"/>
              <a:t> layer, also erweiterte Topologien hinzu. </a:t>
            </a:r>
            <a:r>
              <a:rPr lang="de-DE"/>
              <a:t>Faltungsmatrixen</a:t>
            </a:r>
            <a:r>
              <a:rPr lang="de-DE" baseline="0"/>
              <a:t> werden auch Filter oder Kernel genannt. Statt einer Matrixoperation könnten wir auch einfach den Mittelwert weiterverwenden.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Filter sind meist klein also zum Beispiel 3x3, 5x5,</a:t>
            </a:r>
            <a:r>
              <a:rPr lang="de-DE" baseline="0"/>
              <a:t> um möglichst kleine Merkmale zu erkennen, also besser zu generalisieren, </a:t>
            </a:r>
            <a:r>
              <a:rPr lang="de-DE"/>
              <a:t>auf ein zentrales Pixel abgebilden.</a:t>
            </a:r>
            <a:endParaRPr lang="de-DE" baseline="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Stride = 1 bedeutet Verschiebung der Filter um 1 Pixel. Wenn das Verschieben der Filter über die Ränder des Bildes reicht, damit wird aufgefüllt (padding). Dabei kann Null, eine Konstante, eine Zufallszahl oder der gleiche Wert verwendet werden.</a:t>
            </a:r>
            <a:endParaRPr lang="de-DE"/>
          </a:p>
          <a:p>
            <a:pPr marL="171450" indent="-171450">
              <a:buFont typeface="Arial" panose="020B0604020202020204" pitchFamily="34" charset="0"/>
              <a:buChar char="•"/>
            </a:pPr>
            <a:r>
              <a:rPr lang="de-DE"/>
              <a:t>Die Koeffizienten eines Filters werden durch Backpropagation gelernt.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a:p>
          <a:p>
            <a:pPr marL="171450" indent="-171450">
              <a:buFont typeface="Arial" panose="020B0604020202020204" pitchFamily="34" charset="0"/>
              <a:buChar cha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In der Signalbearbeitung wird 1D Faltung (zB. window</a:t>
            </a:r>
            <a:r>
              <a:rPr lang="de-DE" baseline="0"/>
              <a:t> moving average) </a:t>
            </a:r>
            <a:r>
              <a:rPr lang="de-DE"/>
              <a:t>als Glättung angewendet.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a:t>1989 stellt Yann Lecun als erster die Anwendung des Backpropagation Algorithums am Beispiel der handgeschriebenen Ziffern vor und führt zugleich die Techniken der CNN ein. Bis Ende des Jahrhunderts war dieser Datensatz Benchmark der KI Entwicklung. 1998 stellt eine Vergleichsstudie fest, dass CNN die beste Wahl für Ziffernerkennung sind. Zitiert nach https://en.wikipedia.org/wiki/LeNet, abgerufen 29.08.2022. 1989 lag die Erkennungsrate bei 99%, jedoch wurden 9% der Bilder als nicht erkennbar abgelehnt.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a:t>LeNet</a:t>
            </a:r>
            <a:r>
              <a:rPr lang="de-DE" baseline="0" dirty="0"/>
              <a:t>, LeNet-5, </a:t>
            </a:r>
            <a:r>
              <a:rPr lang="de-DE" baseline="0" dirty="0" err="1"/>
              <a:t>ConvNet</a:t>
            </a:r>
            <a:r>
              <a:rPr lang="de-DE" baseline="0" dirty="0"/>
              <a:t>, </a:t>
            </a:r>
            <a:r>
              <a:rPr lang="de-DE" dirty="0" err="1"/>
              <a:t>ResNet</a:t>
            </a:r>
            <a:r>
              <a:rPr lang="de-DE" dirty="0"/>
              <a:t>, </a:t>
            </a:r>
            <a:r>
              <a:rPr lang="de-DE" dirty="0" err="1"/>
              <a:t>AlexNet</a:t>
            </a:r>
            <a:r>
              <a:rPr lang="de-DE" dirty="0"/>
              <a:t>, VGG-16 sind </a:t>
            </a:r>
            <a:r>
              <a:rPr lang="de-DE"/>
              <a:t>bekannte vortrainierte CNN</a:t>
            </a:r>
            <a:r>
              <a:rPr lang="de-DE"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Siehe auch https://www.analyticsvidhya.com/blog/2022/01/convolutional-neural-network-an-overview/, abgerufen 08.06.2022.</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 aus https://cogsys.uni-bamberg.de/teaching/ws1718/sem_m2/GAN-AndreasWiegand.pdf, abgerufen 08.06.2022.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33</a:t>
            </a:fld>
            <a:endParaRPr lang="de-DE"/>
          </a:p>
        </p:txBody>
      </p:sp>
    </p:spTree>
    <p:extLst>
      <p:ext uri="{BB962C8B-B14F-4D97-AF65-F5344CB8AC3E}">
        <p14:creationId xmlns:p14="http://schemas.microsoft.com/office/powerpoint/2010/main" val="3048801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Subsampling und Pooling werden in der Praxis häufig synonym verwendet.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Max Pooling wird in der Praxis bevorzugt, weil weniger gegen Rauschen im Bild anfällig.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Klassifikationslayer ist Beispiel</a:t>
            </a:r>
            <a:r>
              <a:rPr lang="de-DE" sz="900" baseline="0">
                <a:latin typeface="Arial" panose="020B0604020202020204" pitchFamily="34" charset="0"/>
                <a:cs typeface="Arial" panose="020B0604020202020204" pitchFamily="34" charset="0"/>
              </a:rPr>
              <a:t> für Komponentenbau!</a:t>
            </a:r>
            <a:endParaRPr lang="de-DE" sz="90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Philologischer Hinweis : </a:t>
            </a:r>
            <a:r>
              <a:rPr lang="de-DE" dirty="0"/>
              <a:t>Durch die Faltung wird ein Rechteck in die (Bild-)Erkennung eingeführt, das sachlich gesehen nur </a:t>
            </a:r>
            <a:r>
              <a:rPr lang="de-DE"/>
              <a:t>eine mögliche Form </a:t>
            </a:r>
            <a:r>
              <a:rPr lang="de-DE" dirty="0"/>
              <a:t>ist, wenn </a:t>
            </a:r>
            <a:r>
              <a:rPr lang="de-DE"/>
              <a:t>auch für </a:t>
            </a:r>
            <a:r>
              <a:rPr lang="de-DE" dirty="0"/>
              <a:t>den Menschen die </a:t>
            </a:r>
            <a:r>
              <a:rPr lang="de-DE"/>
              <a:t>gebräuchlichste Form. </a:t>
            </a:r>
            <a:r>
              <a:rPr lang="de-DE" dirty="0"/>
              <a:t>In der Natur sind Rechtecke selten. Aber wie </a:t>
            </a:r>
            <a:r>
              <a:rPr lang="de-DE"/>
              <a:t>soll eine Mathematik für „Aufmerksamskreis</a:t>
            </a:r>
            <a:r>
              <a:rPr lang="de-DE" baseline="0"/>
              <a:t> oder –ellipsen“ </a:t>
            </a:r>
            <a:r>
              <a:rPr lang="de-DE"/>
              <a:t>aussehen</a:t>
            </a:r>
            <a:r>
              <a:rPr lang="de-DE" dirty="0"/>
              <a:t>? Werden sich dadurch die Feature </a:t>
            </a:r>
            <a:r>
              <a:rPr lang="de-DE" dirty="0" err="1"/>
              <a:t>Maps</a:t>
            </a:r>
            <a:r>
              <a:rPr lang="de-DE" dirty="0"/>
              <a:t> verbessern?</a:t>
            </a:r>
          </a:p>
          <a:p>
            <a:endParaRPr lang="de-DE" dirty="0"/>
          </a:p>
          <a:p>
            <a:endParaRPr lang="de-DE" dirty="0"/>
          </a:p>
          <a:p>
            <a:r>
              <a:rPr lang="de-DE" dirty="0" err="1"/>
              <a:t>Abb</a:t>
            </a:r>
            <a:r>
              <a:rPr lang="de-DE" dirty="0"/>
              <a:t> von https://pytorch.org/tutorials/beginner/blitz/neural_networks_tutorial.html, abgerufen 03.06.2022 und aus </a:t>
            </a:r>
            <a:r>
              <a:rPr lang="de-DE" dirty="0" err="1"/>
              <a:t>Frochte</a:t>
            </a:r>
            <a:r>
              <a:rPr lang="de-DE" dirty="0"/>
              <a:t> (2021)</a:t>
            </a:r>
          </a:p>
        </p:txBody>
      </p:sp>
      <p:sp>
        <p:nvSpPr>
          <p:cNvPr id="4" name="Foliennummernplatzhalter 3"/>
          <p:cNvSpPr>
            <a:spLocks noGrp="1"/>
          </p:cNvSpPr>
          <p:nvPr>
            <p:ph type="sldNum" sz="quarter" idx="10"/>
          </p:nvPr>
        </p:nvSpPr>
        <p:spPr/>
        <p:txBody>
          <a:bodyPr/>
          <a:lstStyle/>
          <a:p>
            <a:fld id="{C46A34EA-5938-436D-8788-E6E8D1FD0DF7}" type="slidenum">
              <a:rPr lang="de-DE" smtClean="0"/>
              <a:t>34</a:t>
            </a:fld>
            <a:endParaRPr lang="de-DE"/>
          </a:p>
        </p:txBody>
      </p:sp>
    </p:spTree>
    <p:extLst>
      <p:ext uri="{BB962C8B-B14F-4D97-AF65-F5344CB8AC3E}">
        <p14:creationId xmlns:p14="http://schemas.microsoft.com/office/powerpoint/2010/main" val="3359465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Gemeinsame Gewichte über Kanäle.</a:t>
            </a:r>
          </a:p>
          <a:p>
            <a:endParaRPr lang="de-DE"/>
          </a:p>
          <a:p>
            <a:endParaRPr lang="de-DE"/>
          </a:p>
          <a:p>
            <a:r>
              <a:rPr lang="de-DE"/>
              <a:t>Abbildung aus Amin Zollanvari (2023) Machine Learning with Python, S.401, Springer Verlag</a:t>
            </a:r>
          </a:p>
        </p:txBody>
      </p:sp>
      <p:sp>
        <p:nvSpPr>
          <p:cNvPr id="4" name="Foliennummernplatzhalter 3"/>
          <p:cNvSpPr>
            <a:spLocks noGrp="1"/>
          </p:cNvSpPr>
          <p:nvPr>
            <p:ph type="sldNum" sz="quarter" idx="10"/>
          </p:nvPr>
        </p:nvSpPr>
        <p:spPr/>
        <p:txBody>
          <a:bodyPr/>
          <a:lstStyle/>
          <a:p>
            <a:fld id="{C46A34EA-5938-436D-8788-E6E8D1FD0DF7}" type="slidenum">
              <a:rPr lang="de-DE" smtClean="0"/>
              <a:t>35</a:t>
            </a:fld>
            <a:endParaRPr lang="de-DE"/>
          </a:p>
        </p:txBody>
      </p:sp>
    </p:spTree>
    <p:extLst>
      <p:ext uri="{BB962C8B-B14F-4D97-AF65-F5344CB8AC3E}">
        <p14:creationId xmlns:p14="http://schemas.microsoft.com/office/powerpoint/2010/main" val="1845167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Die Anzahl der feature</a:t>
            </a:r>
            <a:r>
              <a:rPr lang="de-DE" baseline="0"/>
              <a:t> maps (Hyperparameter) bestimmt die Größe dere Filter </a:t>
            </a:r>
            <a:endParaRPr lang="de-DE"/>
          </a:p>
          <a:p>
            <a:endParaRPr lang="de-DE"/>
          </a:p>
          <a:p>
            <a:r>
              <a:rPr lang="de-DE"/>
              <a:t>Frage: Sind CNN auch</a:t>
            </a:r>
            <a:r>
              <a:rPr lang="de-DE" baseline="0"/>
              <a:t> Deep Learning Modelle?</a:t>
            </a:r>
          </a:p>
          <a:p>
            <a:endParaRPr lang="de-DE" baseline="0"/>
          </a:p>
          <a:p>
            <a:r>
              <a:rPr lang="de-DE" baseline="0"/>
              <a:t>Bias in Bildern: Was wird passieren, wird sichtbar wenn zwei Klassen Wolf und Husky unterschieden werden sollen, die Bildern aber zum nur vor Wals die anderen nur vor Schnee aufgenommen wurden. Dito Autos und Flugzeuge zum einen auf der Strasse, zum anderen am blauen Himmel (oder mit markanten Aufschriften der Fluglinien).</a:t>
            </a:r>
            <a:endParaRPr lang="de-DE"/>
          </a:p>
          <a:p>
            <a:endParaRPr lang="de-DE" dirty="0"/>
          </a:p>
          <a:p>
            <a:r>
              <a:rPr lang="de-DE" dirty="0" err="1"/>
              <a:t>Abb</a:t>
            </a:r>
            <a:r>
              <a:rPr lang="de-DE" dirty="0"/>
              <a:t> von https://pytorch.org/tutorials/beginner/blitz/neural_networks_tutorial.html, abgerufen 03.06.2022.  </a:t>
            </a:r>
          </a:p>
        </p:txBody>
      </p:sp>
      <p:sp>
        <p:nvSpPr>
          <p:cNvPr id="4" name="Foliennummernplatzhalter 3"/>
          <p:cNvSpPr>
            <a:spLocks noGrp="1"/>
          </p:cNvSpPr>
          <p:nvPr>
            <p:ph type="sldNum" sz="quarter" idx="10"/>
          </p:nvPr>
        </p:nvSpPr>
        <p:spPr/>
        <p:txBody>
          <a:bodyPr/>
          <a:lstStyle/>
          <a:p>
            <a:fld id="{C46A34EA-5938-436D-8788-E6E8D1FD0DF7}" type="slidenum">
              <a:rPr lang="de-DE" smtClean="0"/>
              <a:t>36</a:t>
            </a:fld>
            <a:endParaRPr lang="de-DE"/>
          </a:p>
        </p:txBody>
      </p:sp>
    </p:spTree>
    <p:extLst>
      <p:ext uri="{BB962C8B-B14F-4D97-AF65-F5344CB8AC3E}">
        <p14:creationId xmlns:p14="http://schemas.microsoft.com/office/powerpoint/2010/main" val="3359465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Augmentation (lat. augmentare „vermehren“)</a:t>
            </a:r>
          </a:p>
          <a:p>
            <a:pPr marL="171450" indent="-171450">
              <a:buFont typeface="Arial" panose="020B0604020202020204" pitchFamily="34" charset="0"/>
              <a:buChar char="•"/>
            </a:pPr>
            <a:r>
              <a:rPr lang="de-DE"/>
              <a:t>Nachteil von Data augmentation: verlängerte Trainingszeiten</a:t>
            </a:r>
          </a:p>
          <a:p>
            <a:endParaRPr lang="de-DE"/>
          </a:p>
          <a:p>
            <a:r>
              <a:rPr lang="de-DE"/>
              <a:t>Abb. aus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Hanlin Mo,  Guoying Zhao (2022) RIC-CNN: Rotation-Invariant Coordinate Convolutional Neural Network, arxiv, </a:t>
            </a:r>
            <a:r>
              <a:rPr lang="de-DE"/>
              <a:t>https://arxiv.org/pdf/2211.11812.pdf, abgerufen 03.06.2022. </a:t>
            </a:r>
          </a:p>
        </p:txBody>
      </p:sp>
      <p:sp>
        <p:nvSpPr>
          <p:cNvPr id="4" name="Foliennummernplatzhalter 3"/>
          <p:cNvSpPr>
            <a:spLocks noGrp="1"/>
          </p:cNvSpPr>
          <p:nvPr>
            <p:ph type="sldNum" sz="quarter" idx="10"/>
          </p:nvPr>
        </p:nvSpPr>
        <p:spPr/>
        <p:txBody>
          <a:bodyPr/>
          <a:lstStyle/>
          <a:p>
            <a:fld id="{C46A34EA-5938-436D-8788-E6E8D1FD0DF7}" type="slidenum">
              <a:rPr lang="de-DE" smtClean="0"/>
              <a:t>37</a:t>
            </a:fld>
            <a:endParaRPr lang="de-DE"/>
          </a:p>
        </p:txBody>
      </p:sp>
    </p:spTree>
    <p:extLst>
      <p:ext uri="{BB962C8B-B14F-4D97-AF65-F5344CB8AC3E}">
        <p14:creationId xmlns:p14="http://schemas.microsoft.com/office/powerpoint/2010/main" val="3047817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768 weil 28x28 Graubildgröße,</a:t>
            </a:r>
            <a:r>
              <a:rPr lang="de-DE" baseline="0"/>
              <a:t> 10 weil 10 verschiedene Klassifiaktion im Output gewünscht sind.</a:t>
            </a:r>
          </a:p>
          <a:p>
            <a:pPr marL="171450" indent="-171450">
              <a:buFont typeface="Arial" panose="020B0604020202020204" pitchFamily="34" charset="0"/>
              <a:buChar char="•"/>
            </a:pPr>
            <a:r>
              <a:rPr lang="de-DE"/>
              <a:t>Nach Adam Harley, Stanford University, CA, USA.</a:t>
            </a:r>
          </a:p>
          <a:p>
            <a:pPr marL="171450" indent="-171450">
              <a:buFont typeface="Arial" panose="020B0604020202020204" pitchFamily="34" charset="0"/>
              <a:buChar char="•"/>
            </a:pPr>
            <a:r>
              <a:rPr lang="de-DE"/>
              <a:t>Siehe letzte Vorlesung mit Animation zu FNN.</a:t>
            </a:r>
          </a:p>
          <a:p>
            <a:pPr marL="171450" indent="-171450">
              <a:buFont typeface="Arial" panose="020B0604020202020204" pitchFamily="34" charset="0"/>
              <a:buChar char="•"/>
            </a:pPr>
            <a:endParaRPr lang="de-DE"/>
          </a:p>
          <a:p>
            <a:r>
              <a:rPr lang="de-DE"/>
              <a:t>Abbildung von https://adamharley.com/nn_vis/cnn/2d.html, abgerufen 15.09.2024</a:t>
            </a:r>
          </a:p>
        </p:txBody>
      </p:sp>
      <p:sp>
        <p:nvSpPr>
          <p:cNvPr id="4" name="Foliennummernplatzhalter 3"/>
          <p:cNvSpPr>
            <a:spLocks noGrp="1"/>
          </p:cNvSpPr>
          <p:nvPr>
            <p:ph type="sldNum" sz="quarter" idx="10"/>
          </p:nvPr>
        </p:nvSpPr>
        <p:spPr/>
        <p:txBody>
          <a:bodyPr/>
          <a:lstStyle/>
          <a:p>
            <a:fld id="{C46A34EA-5938-436D-8788-E6E8D1FD0DF7}" type="slidenum">
              <a:rPr lang="de-DE" smtClean="0"/>
              <a:t>38</a:t>
            </a:fld>
            <a:endParaRPr lang="de-DE"/>
          </a:p>
        </p:txBody>
      </p:sp>
    </p:spTree>
    <p:extLst>
      <p:ext uri="{BB962C8B-B14F-4D97-AF65-F5344CB8AC3E}">
        <p14:creationId xmlns:p14="http://schemas.microsoft.com/office/powerpoint/2010/main" val="2942884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Motivation</a:t>
            </a:r>
            <a:r>
              <a:rPr lang="de-DE" baseline="0"/>
              <a:t> für Dropout aus der sexuellen Fortpflanzung: nur je eine Hälfte der weiblichen und mänliche Gene wird weiter verwendet.</a:t>
            </a:r>
            <a:endParaRPr lang="de-DE"/>
          </a:p>
          <a:p>
            <a:pPr marL="171450" indent="-171450">
              <a:buFont typeface="Arial" panose="020B0604020202020204" pitchFamily="34" charset="0"/>
              <a:buChar char="•"/>
            </a:pPr>
            <a:r>
              <a:rPr lang="de-DE"/>
              <a:t>ist Dropout ein Hyperparameter?</a:t>
            </a:r>
            <a:endParaRPr lang="de-DE" baseline="0"/>
          </a:p>
          <a:p>
            <a:pPr marL="171450" indent="-171450">
              <a:buFont typeface="Arial" panose="020B0604020202020204" pitchFamily="34" charset="0"/>
              <a:buChar char="•"/>
            </a:pPr>
            <a:r>
              <a:rPr lang="de-DE"/>
              <a:t>Was macht das menschliche Gehirn beim Schlafen? </a:t>
            </a:r>
            <a:r>
              <a:rPr lang="de-DE" i="1"/>
              <a:t>Vergessen!</a:t>
            </a:r>
            <a:endParaRPr lang="de-DE" baseline="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Analogie zu „Was passiert wenn Sie plötzlich in andere</a:t>
            </a:r>
            <a:r>
              <a:rPr lang="de-DE" baseline="0"/>
              <a:t> Team versetzt werden?“ </a:t>
            </a:r>
            <a:r>
              <a:rPr lang="de-DE"/>
              <a:t>: wenn ein Unternehmen jeden Mitarbeiter eines Teams immer nur dieselbe Aufgabe erledigen lässt, werden diese zwar Spezialisten in ihrem Gebiet, können aber keine leicht von ihrem Gebiet abweichenden Aufgaben gut ausführen. Es fehlt also an Generalisierungsfähigkeit des Teams. Wechselt man dagegen ab und zu die Mitarbeiter in verschiedenen Teams aus, muss der Rest des Teams lernen, den versetzten Mitarbeiter zu kompensieren, was deren Generalisierungsfähigkeit erhöht. Das Versetzen in andere Teams entspricht dabei dem Dropout in neuronalen Netzen. </a:t>
            </a:r>
          </a:p>
          <a:p>
            <a:pPr marL="171450" indent="-171450">
              <a:buFont typeface="Arial" panose="020B0604020202020204" pitchFamily="34" charset="0"/>
              <a:buChar cha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Droput ist eine Regularisierungstechnik.</a:t>
            </a:r>
          </a:p>
          <a:p>
            <a:endParaRPr lang="de-DE"/>
          </a:p>
          <a:p>
            <a:r>
              <a:rPr lang="en-US"/>
              <a:t>Abb. aus Srivastava, Nitish, Hinton,</a:t>
            </a:r>
            <a:r>
              <a:rPr lang="en-US" baseline="0"/>
              <a:t> Geoffrey</a:t>
            </a:r>
            <a:r>
              <a:rPr lang="en-US"/>
              <a:t> et al. (2014) Dropout: A Simple Way to Prevent Neural Networks from</a:t>
            </a:r>
          </a:p>
          <a:p>
            <a:pPr marL="0" marR="0" indent="0" algn="l" defTabSz="914400" rtl="0" eaLnBrk="1" fontAlgn="auto" latinLnBrk="0" hangingPunct="1">
              <a:lnSpc>
                <a:spcPct val="100000"/>
              </a:lnSpc>
              <a:spcBef>
                <a:spcPts val="0"/>
              </a:spcBef>
              <a:spcAft>
                <a:spcPts val="0"/>
              </a:spcAft>
              <a:buClrTx/>
              <a:buSzTx/>
              <a:buFontTx/>
              <a:buNone/>
              <a:tabLst/>
              <a:defRPr/>
            </a:pPr>
            <a:r>
              <a:rPr lang="en-US"/>
              <a:t>Overfitting, Journal of Machine Learning Research 15 (2014) 1929-1958,</a:t>
            </a:r>
            <a:r>
              <a:rPr lang="en-US" baseline="0"/>
              <a:t> </a:t>
            </a:r>
            <a:r>
              <a:rPr lang="de-DE"/>
              <a:t>https://jmlr.org/papers/volume15/srivastava14a/srivastava14a.pdf, abgerufen 03.06.2022. </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39</a:t>
            </a:fld>
            <a:endParaRPr lang="de-DE"/>
          </a:p>
        </p:txBody>
      </p:sp>
    </p:spTree>
    <p:extLst>
      <p:ext uri="{BB962C8B-B14F-4D97-AF65-F5344CB8AC3E}">
        <p14:creationId xmlns:p14="http://schemas.microsoft.com/office/powerpoint/2010/main" val="833660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Frage zum datenanalytischen Denken</a:t>
            </a:r>
          </a:p>
          <a:p>
            <a:pPr marL="171450" indent="-171450">
              <a:buFont typeface="Arial" panose="020B0604020202020204" pitchFamily="34" charset="0"/>
              <a:buChar char="•"/>
            </a:pPr>
            <a:r>
              <a:rPr lang="de-DE"/>
              <a:t>Immer wieder die Frage nach Besonderheiten der Daten und deren</a:t>
            </a:r>
            <a:r>
              <a:rPr lang="de-DE" baseline="0"/>
              <a:t> Randbedingungen für die Auswertung unf  dessen Algorithmus.</a:t>
            </a:r>
            <a:r>
              <a:rPr lang="de-DE"/>
              <a:t> Für flächenhafte Bilder reichen die Farben grün, blau, braun und weiss für die Wolken. Das gilt nicht für Städte mit Strassen, Autos, Mensschen. Bei flächenhaften Bilder wird bereits das k-NN Verfahren gute Ergebnisse bei der Klassifizierung/Segmentierung von Wald, Wasser,</a:t>
            </a:r>
            <a:r>
              <a:rPr lang="de-DE" baseline="0"/>
              <a:t> Landwirtschaft liefern. Was kann für CNN Filter erwartet werden? CNN erfassen den gesamten Bildinhalt, sind aber schwach im Erkennen von Teilbildern oder der Segmentierung. Die konkreten Grenzen können erwartungsgemäß nur unscharf erkannt werden.</a:t>
            </a:r>
            <a:endParaRPr lang="de-DE"/>
          </a:p>
          <a:p>
            <a:pPr marL="171450" indent="-171450">
              <a:buFont typeface="Arial" panose="020B0604020202020204" pitchFamily="34" charset="0"/>
              <a:buChar char="•"/>
            </a:pPr>
            <a:endParaRPr lang="de-DE"/>
          </a:p>
          <a:p>
            <a:pPr marL="171450" indent="-171450">
              <a:buFont typeface="Arial" panose="020B0604020202020204" pitchFamily="34" charset="0"/>
              <a:buChar cha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Abbildung von Bundesamt für Kartographie und Geodäsie,</a:t>
            </a:r>
            <a:r>
              <a:rPr lang="de-DE" baseline="0"/>
              <a:t> </a:t>
            </a:r>
            <a:r>
              <a:rPr lang="de-DE" b="0"/>
              <a:t>WMS RapidEye Satellitenbilder 2015</a:t>
            </a:r>
            <a:r>
              <a:rPr lang="de-DE"/>
              <a:t>, https://gdz.bkg.bund.de/index.php/default/wms-rapideye-satellitenbilder-2015-wms-rapideye-2015.html, abgerufen 28.08.2024.</a:t>
            </a:r>
          </a:p>
        </p:txBody>
      </p:sp>
      <p:sp>
        <p:nvSpPr>
          <p:cNvPr id="4" name="Foliennummernplatzhalter 3"/>
          <p:cNvSpPr>
            <a:spLocks noGrp="1"/>
          </p:cNvSpPr>
          <p:nvPr>
            <p:ph type="sldNum" sz="quarter" idx="10"/>
          </p:nvPr>
        </p:nvSpPr>
        <p:spPr/>
        <p:txBody>
          <a:bodyPr/>
          <a:lstStyle/>
          <a:p>
            <a:fld id="{C46A34EA-5938-436D-8788-E6E8D1FD0DF7}" type="slidenum">
              <a:rPr lang="de-DE" smtClean="0"/>
              <a:t>40</a:t>
            </a:fld>
            <a:endParaRPr lang="de-DE"/>
          </a:p>
        </p:txBody>
      </p:sp>
    </p:spTree>
    <p:extLst>
      <p:ext uri="{BB962C8B-B14F-4D97-AF65-F5344CB8AC3E}">
        <p14:creationId xmlns:p14="http://schemas.microsoft.com/office/powerpoint/2010/main" val="760410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ADA*</a:t>
            </a:r>
            <a:r>
              <a:rPr lang="de-DE" baseline="0"/>
              <a:t> Optimizer </a:t>
            </a:r>
            <a:r>
              <a:rPr lang="de-DE"/>
              <a:t>mit adaptiver</a:t>
            </a:r>
            <a:r>
              <a:rPr lang="de-DE" baseline="0"/>
              <a:t> Lernrate.</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41</a:t>
            </a:fld>
            <a:endParaRPr lang="de-DE"/>
          </a:p>
        </p:txBody>
      </p:sp>
    </p:spTree>
    <p:extLst>
      <p:ext uri="{BB962C8B-B14F-4D97-AF65-F5344CB8AC3E}">
        <p14:creationId xmlns:p14="http://schemas.microsoft.com/office/powerpoint/2010/main" val="2981438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Tensorflow braucht ca 1,2 GB Festplatte.</a:t>
            </a:r>
            <a:r>
              <a:rPr lang="de-DE" baseline="0"/>
              <a:t> Auf Google Colab bereits installiert.</a:t>
            </a:r>
          </a:p>
          <a:p>
            <a:pPr marL="171450" indent="-171450">
              <a:buFont typeface="Arial" panose="020B0604020202020204" pitchFamily="34" charset="0"/>
              <a:buChar char="•"/>
            </a:pPr>
            <a:r>
              <a:rPr lang="de-DE" baseline="0"/>
              <a:t>Damit das Ergebniss vergleichbar zu anderen Skripten der Vorlesung ist, wird hier nur der 8x8 MNIST Zifferndatensatz verwendet. Nicht der normale mit 28x28 Pixel.</a:t>
            </a:r>
          </a:p>
          <a:p>
            <a:pPr marL="171450" indent="-171450">
              <a:buFont typeface="Arial" panose="020B0604020202020204" pitchFamily="34" charset="0"/>
              <a:buChar char="•"/>
            </a:pPr>
            <a:r>
              <a:rPr lang="de-DE" baseline="0"/>
              <a:t>Ergebnis für verschobene oder gedrehte Zifferen ist schlecht. Auch für CNN müssen durch Data Augmentation die Trainingsdaten verbessert werden.</a:t>
            </a:r>
          </a:p>
          <a:p>
            <a:pPr marL="171450" indent="-171450">
              <a:buFont typeface="Arial" panose="020B0604020202020204" pitchFamily="34" charset="0"/>
              <a:buChar char="•"/>
            </a:pPr>
            <a:r>
              <a:rPr lang="de-DE" baseline="0"/>
              <a:t>Auf Kaagle wird 99,8% von einem Fehler in der piupeline ausgegangen (Training auf allen Daten, cherry picking und 100 Modellversuchen). Siehe https://www.kaggle.com/c/digit-recognizer/discussion/61480, abgerufen 20.04.2025</a:t>
            </a:r>
          </a:p>
          <a:p>
            <a:pPr marL="171450" indent="-171450">
              <a:buFont typeface="Arial" panose="020B0604020202020204" pitchFamily="34" charset="0"/>
              <a:buChar char="•"/>
            </a:pPr>
            <a:endParaRPr lang="de-DE" baseline="0"/>
          </a:p>
          <a:p>
            <a:pPr marL="171450" indent="-171450">
              <a:buFont typeface="Arial" panose="020B0604020202020204" pitchFamily="34" charset="0"/>
              <a:buChar char="•"/>
            </a:pPr>
            <a:r>
              <a:rPr lang="de-DE" baseline="0"/>
              <a:t>Siehe auch </a:t>
            </a:r>
            <a:r>
              <a:rPr lang="en-US" baseline="0"/>
              <a:t>A. Ye and Z. Wang (2023, S.260 ff.), Modern Deep Learning for Tabular Data, Springer Verlag für eine detailierte Besprechung des Python und Tensorflow Codes.</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42</a:t>
            </a:fld>
            <a:endParaRPr lang="de-DE"/>
          </a:p>
        </p:txBody>
      </p:sp>
    </p:spTree>
    <p:extLst>
      <p:ext uri="{BB962C8B-B14F-4D97-AF65-F5344CB8AC3E}">
        <p14:creationId xmlns:p14="http://schemas.microsoft.com/office/powerpoint/2010/main" val="277996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In Bezug auf Rosenblatt (1958) wurde die Architektur der Neuronen aufgeräumt.</a:t>
            </a:r>
          </a:p>
          <a:p>
            <a:pPr marL="171450" indent="-171450">
              <a:buFont typeface="Arial" panose="020B0604020202020204" pitchFamily="34" charset="0"/>
              <a:buChar char="•"/>
            </a:pPr>
            <a:r>
              <a:rPr lang="de-DE"/>
              <a:t>Synonym und als Begriff moderner zu MLP ist FNN als Feedforward Neuronal Network.</a:t>
            </a:r>
          </a:p>
          <a:p>
            <a:pPr marL="171450" indent="-171450">
              <a:buFont typeface="Arial" panose="020B0604020202020204" pitchFamily="34" charset="0"/>
              <a:buChar char="•"/>
            </a:pPr>
            <a:r>
              <a:rPr lang="de-DE"/>
              <a:t>Inputvektor oder Inputneuronen? Neuron ist nicht richtig, weil keine Aktivierungsfunktion. </a:t>
            </a:r>
          </a:p>
          <a:p>
            <a:pPr marL="171450" indent="-171450">
              <a:buFont typeface="Arial" panose="020B0604020202020204" pitchFamily="34" charset="0"/>
              <a:buChar char="•"/>
            </a:pPr>
            <a:r>
              <a:rPr lang="de-DE"/>
              <a:t>Bias Variable hier nicht gezeichnet.</a:t>
            </a:r>
          </a:p>
          <a:p>
            <a:pPr marL="171450" indent="-171450">
              <a:buFont typeface="Arial" panose="020B0604020202020204" pitchFamily="34" charset="0"/>
              <a:buChar char="•"/>
            </a:pPr>
            <a:r>
              <a:rPr lang="de-DE"/>
              <a:t>Hidden </a:t>
            </a:r>
            <a:r>
              <a:rPr lang="de-DE" err="1"/>
              <a:t>layer</a:t>
            </a:r>
            <a:r>
              <a:rPr lang="de-DE"/>
              <a:t>, weil sie keine direkte Verbindungen zur Außenwelt (In- und Output) haben.</a:t>
            </a:r>
          </a:p>
          <a:p>
            <a:pPr marL="171450" indent="-171450">
              <a:buFont typeface="Arial" panose="020B0604020202020204" pitchFamily="34" charset="0"/>
              <a:buChar char="•"/>
            </a:pPr>
            <a:r>
              <a:rPr lang="de-DE"/>
              <a:t>x mit x1 und x2</a:t>
            </a:r>
            <a:r>
              <a:rPr lang="de-DE" baseline="0"/>
              <a:t> auch Merkmale (Features) genannt.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y mit y1 und y2</a:t>
            </a:r>
            <a:r>
              <a:rPr lang="de-DE" baseline="0"/>
              <a:t> auch Vorhersagen (Predictions) genannt.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Der Begriff Neuron hat nach dem </a:t>
            </a:r>
            <a:r>
              <a:rPr lang="de-DE" u="sng"/>
              <a:t>KI Winter (Marvin </a:t>
            </a:r>
            <a:r>
              <a:rPr lang="de-DE" u="sng" err="1"/>
              <a:t>Minsky</a:t>
            </a:r>
            <a:r>
              <a:rPr lang="de-DE" u="sng"/>
              <a:t> (1969) „</a:t>
            </a:r>
            <a:r>
              <a:rPr lang="de-DE" u="sng" err="1"/>
              <a:t>dead</a:t>
            </a:r>
            <a:r>
              <a:rPr lang="de-DE" u="sng"/>
              <a:t> end </a:t>
            </a:r>
            <a:r>
              <a:rPr lang="de-DE" u="sng" err="1"/>
              <a:t>research</a:t>
            </a:r>
            <a:r>
              <a:rPr lang="de-DE" u="sng"/>
              <a:t>“) </a:t>
            </a:r>
            <a:r>
              <a:rPr lang="de-DE"/>
              <a:t>den Begriff </a:t>
            </a:r>
            <a:r>
              <a:rPr lang="de-DE" err="1"/>
              <a:t>Perceptron</a:t>
            </a:r>
            <a:r>
              <a:rPr lang="de-DE"/>
              <a:t> abgelöst, um zu verdeutlichen, dass neue Wege zum Erfolg führen.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Topologie: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Neben der Organisation</a:t>
            </a:r>
            <a:r>
              <a:rPr lang="de-DE" baseline="0"/>
              <a:t> von Neuronen in Schichten sind andere Topologien, z.B. bei </a:t>
            </a:r>
            <a:r>
              <a:rPr lang="de-DE" baseline="0" err="1"/>
              <a:t>Boltzmannmaschinen</a:t>
            </a:r>
            <a:r>
              <a:rPr lang="de-DE" baseline="0"/>
              <a:t> im Kreis oder hierarchisch geteilt wie beim </a:t>
            </a:r>
            <a:r>
              <a:rPr lang="de-DE" baseline="0" err="1"/>
              <a:t>Neocognitron</a:t>
            </a:r>
            <a:r>
              <a:rPr lang="de-DE" baseline="0"/>
              <a:t>, im Einsatz. Pragmatisch sind Schichtmodelle jedoch am einfachsten zu verstehen und zu berechnen.</a:t>
            </a:r>
          </a:p>
          <a:p>
            <a:pPr marL="742950" lvl="1" indent="-285750">
              <a:buFont typeface="Arial" panose="020B0604020202020204" pitchFamily="34" charset="0"/>
              <a:buChar char="•"/>
            </a:pPr>
            <a:r>
              <a:rPr lang="de-DE"/>
              <a:t>FNN sind azyklische gerichtete Graphen, ohne rück- oder selbstbezügliche Verbindungen.</a:t>
            </a:r>
          </a:p>
          <a:p>
            <a:pPr marL="742950" lvl="1" indent="-285750">
              <a:buFont typeface="Arial" panose="020B0604020202020204" pitchFamily="34" charset="0"/>
              <a:buChar char="•"/>
            </a:pPr>
            <a:r>
              <a:rPr lang="de-DE"/>
              <a:t>Informationen bei der Vorhersage in einem FNN fließen von der Eingabe über verdeckte Schichten bis hin zu der Ausgabe (Vorwärtsrechnung). </a:t>
            </a:r>
            <a:endParaRPr lang="en-US"/>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Erst </a:t>
            </a:r>
            <a:r>
              <a:rPr lang="de-DE"/>
              <a:t>2006 konnte Geoffrey </a:t>
            </a:r>
            <a:r>
              <a:rPr lang="de-DE" err="1"/>
              <a:t>Hinton</a:t>
            </a:r>
            <a:r>
              <a:rPr lang="de-DE"/>
              <a:t> zeigen,</a:t>
            </a:r>
            <a:r>
              <a:rPr lang="de-DE" baseline="0"/>
              <a:t> dass auch </a:t>
            </a:r>
            <a:r>
              <a:rPr lang="de-DE" baseline="0" err="1"/>
              <a:t>Deep</a:t>
            </a:r>
            <a:r>
              <a:rPr lang="de-DE" baseline="0"/>
              <a:t> Neuronal Networks trainierbar sind.</a:t>
            </a:r>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Aus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Walter Stein (2019) Künstliche Intelligenz- Eine Einführung für den Schulunterricht, steinphysik.de/</a:t>
            </a:r>
            <a:r>
              <a:rPr lang="de-DE" sz="900" kern="1200" baseline="0" err="1">
                <a:solidFill>
                  <a:schemeClr val="tx1"/>
                </a:solidFill>
                <a:effectLst/>
                <a:latin typeface="Arial" panose="020B0604020202020204" pitchFamily="34" charset="0"/>
                <a:ea typeface="Cambria" panose="02040503050406030204" pitchFamily="18" charset="0"/>
                <a:cs typeface="Arial" panose="020B0604020202020204" pitchFamily="34" charset="0"/>
              </a:rPr>
              <a:t>kuenstliche</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-intelligenz/</a:t>
            </a:r>
            <a:r>
              <a:rPr lang="de-DE"/>
              <a:t>, abgerufen 22.08.2022.</a:t>
            </a:r>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a:t>
            </a:fld>
            <a:endParaRPr lang="de-DE"/>
          </a:p>
        </p:txBody>
      </p:sp>
    </p:spTree>
    <p:extLst>
      <p:ext uri="{BB962C8B-B14F-4D97-AF65-F5344CB8AC3E}">
        <p14:creationId xmlns:p14="http://schemas.microsoft.com/office/powerpoint/2010/main" val="3829059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Tensorflow braucht ca 1,2 GB Festplatte.</a:t>
            </a:r>
            <a:r>
              <a:rPr lang="de-DE" baseline="0"/>
              <a:t> Auf Google Colab bereits installiert.</a:t>
            </a:r>
          </a:p>
          <a:p>
            <a:pPr marL="171450" indent="-171450">
              <a:buFont typeface="Arial" panose="020B0604020202020204" pitchFamily="34" charset="0"/>
              <a:buChar char="•"/>
            </a:pPr>
            <a:r>
              <a:rPr lang="de-DE" baseline="0"/>
              <a:t>Damit das Ergebniss vergleichbar zu anderen Skripten der Vorlesung ist, wird hier nur der 8x8 MNIST Zifferndatensatz verwendet. Nicht der normale mit 28x28 Pixel.</a:t>
            </a:r>
          </a:p>
          <a:p>
            <a:pPr marL="171450" indent="-171450">
              <a:buFont typeface="Arial" panose="020B0604020202020204" pitchFamily="34" charset="0"/>
              <a:buChar char="•"/>
            </a:pPr>
            <a:r>
              <a:rPr lang="de-DE" baseline="0"/>
              <a:t>Ergebnis für verschobene oder gedrehte Zifferen ist schlecht. Auch für CNN müssen durch Data Augmentation die Trainingsdaten verbessert werden.</a:t>
            </a:r>
          </a:p>
          <a:p>
            <a:pPr marL="171450" indent="-171450">
              <a:buFont typeface="Arial" panose="020B0604020202020204" pitchFamily="34" charset="0"/>
              <a:buChar char="•"/>
            </a:pPr>
            <a:r>
              <a:rPr lang="de-DE" baseline="0"/>
              <a:t>Auf Kaagle wird 99,8% von einem Fehler in der piupeline ausgegangen (Training auf allen Daten, cherry picking und 100 Modellversuchen). Siehe https://www.kaggle.com/c/digit-recognizer/discussion/61480, abgerufen 20.04.2025</a:t>
            </a:r>
          </a:p>
          <a:p>
            <a:pPr marL="171450" indent="-171450">
              <a:buFont typeface="Arial" panose="020B0604020202020204" pitchFamily="34" charset="0"/>
              <a:buChar char="•"/>
            </a:pPr>
            <a:endParaRPr lang="de-DE" baseline="0"/>
          </a:p>
          <a:p>
            <a:pPr marL="171450" indent="-171450">
              <a:buFont typeface="Arial" panose="020B0604020202020204" pitchFamily="34" charset="0"/>
              <a:buChar char="•"/>
            </a:pPr>
            <a:r>
              <a:rPr lang="de-DE" baseline="0"/>
              <a:t>Siehe auch </a:t>
            </a:r>
            <a:r>
              <a:rPr lang="en-US" baseline="0"/>
              <a:t>A. Ye and Z. Wang (2023, S.260 ff.), Modern Deep Learning for Tabular Data, Springer Verlag für eine detailierte Besprechung des Python und Tensorflow Codes.</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43</a:t>
            </a:fld>
            <a:endParaRPr lang="de-DE"/>
          </a:p>
        </p:txBody>
      </p:sp>
    </p:spTree>
    <p:extLst>
      <p:ext uri="{BB962C8B-B14F-4D97-AF65-F5344CB8AC3E}">
        <p14:creationId xmlns:p14="http://schemas.microsoft.com/office/powerpoint/2010/main" val="2779968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Tensorflow braucht ca 1,2 GB Festplatte.</a:t>
            </a:r>
            <a:r>
              <a:rPr lang="de-DE" baseline="0"/>
              <a:t> Auf Google Colab bereits installiert.</a:t>
            </a:r>
          </a:p>
          <a:p>
            <a:pPr marL="171450" indent="-171450">
              <a:buFont typeface="Arial" panose="020B0604020202020204" pitchFamily="34" charset="0"/>
              <a:buChar char="•"/>
            </a:pPr>
            <a:r>
              <a:rPr lang="de-DE" baseline="0"/>
              <a:t>Damit das Ergebniss vergleichbar zu anderen Skripten der Vorlesung ist, wird hier nur der 8x8 MNIST Zifferndatensatz verwendet. Nicht der normale mit 28x28 Pixel.</a:t>
            </a:r>
          </a:p>
          <a:p>
            <a:pPr marL="171450" indent="-171450">
              <a:buFont typeface="Arial" panose="020B0604020202020204" pitchFamily="34" charset="0"/>
              <a:buChar char="•"/>
            </a:pPr>
            <a:r>
              <a:rPr lang="de-DE" baseline="0"/>
              <a:t>Ergebnis für verschobene oder gedrehte Zifferen ist schlecht. Auch für CNN müssen durch Data Augmentation die Trainingsdaten verbessert werden.</a:t>
            </a:r>
          </a:p>
          <a:p>
            <a:pPr marL="171450" indent="-171450">
              <a:buFont typeface="Arial" panose="020B0604020202020204" pitchFamily="34" charset="0"/>
              <a:buChar char="•"/>
            </a:pPr>
            <a:r>
              <a:rPr lang="de-DE" baseline="0"/>
              <a:t>Auf Kaagle wird 99,8% von einem Fehler in der piupeline ausgegangen (Training auf allen Daten, cherry picking und 100 Modellversuchen). Siehe https://www.kaggle.com/c/digit-recognizer/discussion/61480, abgerufen 20.04.2025</a:t>
            </a:r>
          </a:p>
          <a:p>
            <a:pPr marL="171450" indent="-171450">
              <a:buFont typeface="Arial" panose="020B0604020202020204" pitchFamily="34" charset="0"/>
              <a:buChar char="•"/>
            </a:pPr>
            <a:endParaRPr lang="de-DE" baseline="0"/>
          </a:p>
          <a:p>
            <a:pPr marL="171450" indent="-171450">
              <a:buFont typeface="Arial" panose="020B0604020202020204" pitchFamily="34" charset="0"/>
              <a:buChar char="•"/>
            </a:pPr>
            <a:r>
              <a:rPr lang="de-DE" baseline="0"/>
              <a:t>Siehe auch </a:t>
            </a:r>
            <a:r>
              <a:rPr lang="en-US" baseline="0"/>
              <a:t>A. Ye and Z. Wang (2023, S.260 ff.), Modern Deep Learning for Tabular Data, Springer Verlag für eine detailierte Besprechung des Python und Tensorflow Codes.</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44</a:t>
            </a:fld>
            <a:endParaRPr lang="de-DE"/>
          </a:p>
        </p:txBody>
      </p:sp>
    </p:spTree>
    <p:extLst>
      <p:ext uri="{BB962C8B-B14F-4D97-AF65-F5344CB8AC3E}">
        <p14:creationId xmlns:p14="http://schemas.microsoft.com/office/powerpoint/2010/main" val="2779968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Für weitere Erkläungen siehe Kap. 15 im Buch von Aurelius Geron.</a:t>
            </a:r>
          </a:p>
        </p:txBody>
      </p:sp>
      <p:sp>
        <p:nvSpPr>
          <p:cNvPr id="4" name="Foliennummernplatzhalter 3"/>
          <p:cNvSpPr>
            <a:spLocks noGrp="1"/>
          </p:cNvSpPr>
          <p:nvPr>
            <p:ph type="sldNum" sz="quarter" idx="10"/>
          </p:nvPr>
        </p:nvSpPr>
        <p:spPr/>
        <p:txBody>
          <a:bodyPr/>
          <a:lstStyle/>
          <a:p>
            <a:fld id="{C46A34EA-5938-436D-8788-E6E8D1FD0DF7}" type="slidenum">
              <a:rPr lang="de-DE" smtClean="0"/>
              <a:t>45</a:t>
            </a:fld>
            <a:endParaRPr lang="de-DE"/>
          </a:p>
        </p:txBody>
      </p:sp>
    </p:spTree>
    <p:extLst>
      <p:ext uri="{BB962C8B-B14F-4D97-AF65-F5344CB8AC3E}">
        <p14:creationId xmlns:p14="http://schemas.microsoft.com/office/powerpoint/2010/main" val="2458328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Im Kern geht es immer um Bildklassifikation,</a:t>
            </a:r>
            <a:r>
              <a:rPr lang="de-DE" baseline="0"/>
              <a:t> </a:t>
            </a:r>
            <a:r>
              <a:rPr lang="de-DE"/>
              <a:t>Objekterkennung</a:t>
            </a:r>
          </a:p>
          <a:p>
            <a:r>
              <a:rPr lang="de-DE"/>
              <a:t>Mehr layer: mehr CPU und Mem Aufwand, neigt zu Overfitting.</a:t>
            </a:r>
          </a:p>
          <a:p>
            <a:r>
              <a:rPr lang="de-DE"/>
              <a:t>Grundsätzlich können die Bausteine beliebig gemischt</a:t>
            </a:r>
            <a:r>
              <a:rPr lang="de-DE" baseline="0"/>
              <a:t> werden. Auch die Modelle können kombiniert werden.</a:t>
            </a:r>
          </a:p>
          <a:p>
            <a:endParaRPr lang="de-DE" baseline="0"/>
          </a:p>
          <a:p>
            <a:r>
              <a:rPr lang="en-US"/>
              <a:t>Fully convolutional networks are neural networks composed exclusively of convolutional and pooling layers.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de-DE"/>
              <a:t>Beispiel einer Referenzimplementierung für Alexnet: https://colab.research.google.com/github/KhuyenLE-maths/Alexnet_model_with_image_classification/blob/main/Alexnet_and_image_classification.ipynb</a:t>
            </a:r>
          </a:p>
          <a:p>
            <a:r>
              <a:rPr lang="de-DE"/>
              <a:t>Referenzimplementierungen von pytorch (Facebook): </a:t>
            </a:r>
            <a:r>
              <a:rPr lang="de-DE">
                <a:hlinkClick r:id="rId3"/>
              </a:rPr>
              <a:t>https://github.com/pytorch/vision/tree/main/torchvision/models</a:t>
            </a:r>
            <a:endParaRPr lang="de-DE"/>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46</a:t>
            </a:fld>
            <a:endParaRPr lang="de-DE"/>
          </a:p>
        </p:txBody>
      </p:sp>
    </p:spTree>
    <p:extLst>
      <p:ext uri="{BB962C8B-B14F-4D97-AF65-F5344CB8AC3E}">
        <p14:creationId xmlns:p14="http://schemas.microsoft.com/office/powerpoint/2010/main" val="1891126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r>
              <a:rPr lang="de-DE"/>
              <a:t>Abbildung aus Francois Chollet (2016) Building Autoencoders in Keras, Blog, https://blog.keras.io/building-autoencoders-in-keras.html, abgerufen 23.10.2023.</a:t>
            </a:r>
          </a:p>
        </p:txBody>
      </p:sp>
      <p:sp>
        <p:nvSpPr>
          <p:cNvPr id="4" name="Foliennummernplatzhalter 3"/>
          <p:cNvSpPr>
            <a:spLocks noGrp="1"/>
          </p:cNvSpPr>
          <p:nvPr>
            <p:ph type="sldNum" sz="quarter" idx="10"/>
          </p:nvPr>
        </p:nvSpPr>
        <p:spPr/>
        <p:txBody>
          <a:bodyPr/>
          <a:lstStyle/>
          <a:p>
            <a:fld id="{C46A34EA-5938-436D-8788-E6E8D1FD0DF7}" type="slidenum">
              <a:rPr lang="de-DE" smtClean="0"/>
              <a:t>47</a:t>
            </a:fld>
            <a:endParaRPr lang="de-DE"/>
          </a:p>
        </p:txBody>
      </p:sp>
    </p:spTree>
    <p:extLst>
      <p:ext uri="{BB962C8B-B14F-4D97-AF65-F5344CB8AC3E}">
        <p14:creationId xmlns:p14="http://schemas.microsoft.com/office/powerpoint/2010/main" val="910348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rechts aus </a:t>
            </a:r>
            <a:r>
              <a:rPr lang="en-US"/>
              <a:t>Geoffrey E Hinton and Ruslan R Salakhutdinov (2006) Reducing the dimensionality of data with neural networks. science, 313(5786):504–507</a:t>
            </a:r>
            <a:r>
              <a:rPr lang="de-DE"/>
              <a:t>, abgerufen 23.10.2023.</a:t>
            </a:r>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links aus Francois Chollet (2016) Building Autoencoders in Keras, Blog, https://blog.keras.io/building-autoencoders-in-keras.html, abgerufen 23.10.2023.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48</a:t>
            </a:fld>
            <a:endParaRPr lang="de-DE"/>
          </a:p>
        </p:txBody>
      </p:sp>
    </p:spTree>
    <p:extLst>
      <p:ext uri="{BB962C8B-B14F-4D97-AF65-F5344CB8AC3E}">
        <p14:creationId xmlns:p14="http://schemas.microsoft.com/office/powerpoint/2010/main" val="524690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Es geht um die Einteilung von Anwendungsfällen und technogischer Ausstattung. Stand 2024 sind multimodale Modelle, die Als</a:t>
            </a:r>
            <a:r>
              <a:rPr lang="de-DE" baseline="0"/>
              <a:t> Input und Output Kombinnationen erlauben von Text, Bild und Audio.</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Es geht immer um Sequenzen. Deswegen die Abbildung aus letzter Vorlesung. Use cases / tasks unterscheiden</a:t>
            </a:r>
            <a:r>
              <a:rPr lang="de-DE" baseline="0"/>
              <a:t> sich in </a:t>
            </a:r>
            <a:r>
              <a:rPr lang="de-DE"/>
              <a:t>Ein- und Ausgabe und damit Architektur eines neuronalen Modells. Wie soll</a:t>
            </a:r>
            <a:r>
              <a:rPr lang="de-DE" baseline="0"/>
              <a:t> </a:t>
            </a:r>
            <a:r>
              <a:rPr lang="de-DE"/>
              <a:t>Nächstes Wort vorhersagen eingeordnet werden?</a:t>
            </a:r>
            <a:r>
              <a:rPr lang="de-DE" baseline="0"/>
              <a:t> Many words before shall predict the last one.</a:t>
            </a:r>
          </a:p>
          <a:p>
            <a:pPr marL="742950" lvl="1" indent="-285750">
              <a:buFont typeface="Arial" panose="020B0604020202020204" pitchFamily="34" charset="0"/>
              <a:buChar char="•"/>
            </a:pPr>
            <a:r>
              <a:rPr lang="de-DE"/>
              <a:t>One2One : Tratitionelles FNN mit festen Eingabe- und Ausgabevektoren.</a:t>
            </a:r>
          </a:p>
          <a:p>
            <a:pPr marL="742950" lvl="1" indent="-285750">
              <a:buFont typeface="Arial" panose="020B0604020202020204" pitchFamily="34" charset="0"/>
              <a:buChar char="•"/>
            </a:pPr>
            <a:r>
              <a:rPr lang="de-DE"/>
              <a:t>One2Many : Fester Eingabevektor und variabler Sequenz von Ausgaben. Beispiel : UC Bild zu Beschreibung.</a:t>
            </a:r>
          </a:p>
          <a:p>
            <a:pPr marL="742950" lvl="1" indent="-285750">
              <a:buFont typeface="Arial" panose="020B0604020202020204" pitchFamily="34" charset="0"/>
              <a:buChar char="•"/>
            </a:pPr>
            <a:r>
              <a:rPr lang="de-DE"/>
              <a:t>Many2One : Variabler Eingabevektor, fixer Ausgabevektor. Beispiel : UC Vorhersage des nächsten Wortes (Grundform), UC Sentimentanalyse eines Textes mit Ausgabe positiver oder negativer Gefühlslage, UC Klassifikation eines Bildes.</a:t>
            </a:r>
          </a:p>
          <a:p>
            <a:pPr marL="742950" lvl="1" indent="-285750">
              <a:buFont typeface="Arial" panose="020B0604020202020204" pitchFamily="34" charset="0"/>
              <a:buChar char="•"/>
            </a:pPr>
            <a:r>
              <a:rPr lang="de-DE"/>
              <a:t>Many2Many : Eingabe und Ausgabe variabler Sequenzen, auch synchronisiert. Beispiele : UC Übersetzungen, UC Klassifikation von Videoframes, UC Question/Answering, UC Text zusammenfassen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Nächstes Wort vorhersagen</a:t>
            </a:r>
            <a:r>
              <a:rPr lang="de-DE" baseline="0"/>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ist wie ein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raffinierter Auto-Vervollständiger (wie bei Tastatureingabe am Handy). Induktiv lassen sich so Texte aufbauen.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Nächstes Wort als den wahrscheinlichsten Wortvektor ausgeben? Moderene Chatbots wählen</a:t>
            </a:r>
            <a:r>
              <a:rPr lang="de-DE" baseline="0"/>
              <a:t> (abhängig von dem Hyperparameter Temperatur) unter den 10 Besten zufällig aus und bringen so Abwechselung (Kreativität, Halluzination).</a:t>
            </a:r>
            <a:endParaRPr lang="de-DE"/>
          </a:p>
          <a:p>
            <a:pPr marL="171450" indent="-171450">
              <a:buFont typeface="Arial" panose="020B0604020202020204" pitchFamily="34" charset="0"/>
              <a:buChar char="•"/>
            </a:pPr>
            <a:r>
              <a:rPr lang="de-DE"/>
              <a:t>Weitere Tasks / Use Cases: </a:t>
            </a:r>
          </a:p>
          <a:p>
            <a:pPr marL="742950" lvl="1" indent="-285750">
              <a:buFont typeface="Arial" panose="020B0604020202020204" pitchFamily="34" charset="0"/>
              <a:buChar char="•"/>
            </a:pPr>
            <a:r>
              <a:rPr lang="de-DE"/>
              <a:t>Sprache erkennen (Text to Speech, Speech to Text, Image to Text, Voice Control)</a:t>
            </a:r>
          </a:p>
          <a:p>
            <a:pPr marL="742950" lvl="1" indent="-285750">
              <a:buFont typeface="Arial" panose="020B0604020202020204" pitchFamily="34" charset="0"/>
              <a:buChar char="•"/>
            </a:pPr>
            <a:r>
              <a:rPr lang="de-DE"/>
              <a:t>Spelling and grammar checkers </a:t>
            </a:r>
          </a:p>
          <a:p>
            <a:pPr marL="742950" lvl="1" indent="-285750">
              <a:buFont typeface="Arial" panose="020B0604020202020204" pitchFamily="34" charset="0"/>
              <a:buChar char="•"/>
            </a:pPr>
            <a:r>
              <a:rPr lang="de-DE"/>
              <a:t>Text To Image</a:t>
            </a:r>
          </a:p>
          <a:p>
            <a:pPr marL="742950" lvl="1" indent="-285750">
              <a:buFont typeface="Arial" panose="020B0604020202020204" pitchFamily="34" charset="0"/>
              <a:buChar char="•"/>
            </a:pPr>
            <a:r>
              <a:rPr lang="de-DE"/>
              <a:t>Video To Text</a:t>
            </a:r>
            <a:br>
              <a:rPr lang="de-DE"/>
            </a:b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50</a:t>
            </a:fld>
            <a:endParaRPr lang="de-DE"/>
          </a:p>
        </p:txBody>
      </p:sp>
    </p:spTree>
    <p:extLst>
      <p:ext uri="{BB962C8B-B14F-4D97-AF65-F5344CB8AC3E}">
        <p14:creationId xmlns:p14="http://schemas.microsoft.com/office/powerpoint/2010/main" val="125716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sammelt Worthäufigkeiten in Dokumenten.</a:t>
            </a:r>
          </a:p>
          <a:p>
            <a:pPr marL="171450" indent="-171450">
              <a:buFont typeface="Arial" panose="020B0604020202020204" pitchFamily="34" charset="0"/>
              <a:buChar char="•"/>
            </a:pP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Ähnliches gilt auf für die die Bioinformatik und das Alphabet der Genom </a:t>
            </a:r>
            <a:r>
              <a:rPr lang="de-DE"/>
              <a:t>Basen Adenin, Thymin, Guanin und Cytosin. Die</a:t>
            </a:r>
            <a:r>
              <a:rPr lang="de-DE" baseline="0"/>
              <a:t> DNA des Menschen hat ca 3 Mrd. Basenpaare. Davon bedeutsam (codiert) sind cirka 100 000 Abschnitte (Gene).</a:t>
            </a:r>
            <a:endPar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Wortschatz eines Menschen: 2000 in der Grundschule, 20000 mit 20. LLM arbeitet mit ca 100000 je Sprache.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800 Wörter in einer Fremdsprache reichen für einen Touristen.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1480000 hat der Duden, der Duden Korpus 18 Mio., als zentraler Wortschatz werden 70000 bezeichnet.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Zahl wird bestimmt, ob nur Morpheme oder alle Wörter gezählt wird.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Bisher ging man davon aus, dass der Wortschatz durch Lesen von Büchern erweitert wird.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Unigramm greift bei Bigrammen wie </a:t>
            </a:r>
            <a:r>
              <a:rPr lang="de-DE" sz="900">
                <a:latin typeface="Arial" panose="020B0604020202020204" pitchFamily="34" charset="0"/>
                <a:cs typeface="Arial" panose="020B0604020202020204" pitchFamily="34" charset="0"/>
              </a:rPr>
              <a:t>„Bayer AG“ und „Bayer Leverkusen“ daneben</a:t>
            </a:r>
            <a:r>
              <a:rPr lang="de-DE" sz="900" baseline="0">
                <a:latin typeface="Arial" panose="020B0604020202020204" pitchFamily="34" charset="0"/>
                <a:cs typeface="Arial" panose="020B0604020202020204" pitchFamily="34" charset="0"/>
              </a:rPr>
              <a:t> und erfass nicht die Bedeutung (Semantik) der Worte.</a:t>
            </a:r>
            <a:endParaRPr lang="de-DE" baseline="0"/>
          </a:p>
          <a:p>
            <a:pPr marL="171450" indent="-171450">
              <a:buFont typeface="Arial" panose="020B0604020202020204" pitchFamily="34" charset="0"/>
              <a:buChar char="•"/>
            </a:pP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Datenaufbereitung?</a:t>
            </a:r>
          </a:p>
          <a:p>
            <a:pPr lvl="1"/>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Tokenization : I´m -&gt; I am, :) -&gt; smile, #nlproc -&gt; NLP, Rock ´n Roll - &gt; „Rock and Roll“</a:t>
            </a:r>
          </a:p>
          <a:p>
            <a:pPr lvl="1"/>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Tokenization ist nicht beschränkt auf Worte. Silben, Buchstaben, Satzenden, Morpheme sind weitere Ansätze.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Stemming durch Abschneiden von Suffixen und anderen Heuristiken: Berge -&gt; Berg, herrlich -&gt; herr</a:t>
            </a:r>
          </a:p>
          <a:p>
            <a:pPr lvl="1"/>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Lemmatization (</a:t>
            </a:r>
            <a:r>
              <a:rPr lang="de-DE"/>
              <a:t>lexikonbasiertes Stemming</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 gesehen, sah, sieht -&gt; sehen. P</a:t>
            </a:r>
            <a:r>
              <a:rPr lang="en-US"/>
              <a:t>art of Speech (POS) tagging, Morphologische Analyse, Morphem.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Siehe wordnet.princeton.edu.</a:t>
            </a:r>
          </a:p>
          <a:p>
            <a:pPr lvl="1"/>
            <a:r>
              <a:rPr lang="de-DE"/>
              <a:t>Lemmatisierung der Bibel siehe Christliche Schriftenverbreitung e.V.</a:t>
            </a:r>
            <a:r>
              <a:rPr lang="de-DE" baseline="0"/>
              <a:t> (2024) </a:t>
            </a:r>
            <a:r>
              <a:rPr lang="de-DE"/>
              <a:t>https://www.csv-bibel.de/strongs/sprechen=g3004, Hückeswagen, abgerufen 24.02.2024.</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51</a:t>
            </a:fld>
            <a:endParaRPr lang="de-DE"/>
          </a:p>
        </p:txBody>
      </p:sp>
    </p:spTree>
    <p:extLst>
      <p:ext uri="{BB962C8B-B14F-4D97-AF65-F5344CB8AC3E}">
        <p14:creationId xmlns:p14="http://schemas.microsoft.com/office/powerpoint/2010/main" val="1118796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Mit Bedeutungsvektoren wurde vo</a:t>
            </a:r>
            <a:r>
              <a:rPr lang="de-DE" baseline="0"/>
              <a:t> 50 Jahren experiment, jedoch nicht durch automatische Erstellung der Wortvektoren.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auch </a:t>
            </a:r>
            <a:r>
              <a:rPr lang="de-DE"/>
              <a:t>Merkmalsvektoren genannt.</a:t>
            </a:r>
            <a:r>
              <a:rPr lang="de-DE" baseline="0"/>
              <a:t> Worte in ihrem sematischen Kontext.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Hier Merkmale als Ja/Nein, ohne Wahrscheinlichkeiten.</a:t>
            </a:r>
            <a:endParaRPr lang="de-DE"/>
          </a:p>
          <a:p>
            <a:pPr marL="171450" indent="-171450">
              <a:buFont typeface="Arial" panose="020B0604020202020204" pitchFamily="34" charset="0"/>
              <a:buChar char="•"/>
            </a:pPr>
            <a:r>
              <a:rPr lang="de-DE"/>
              <a:t>Eine derartige erklärbare Dimensionierung wäre ideal für XAI: eXplainable Artifical Intelligence.</a:t>
            </a:r>
          </a:p>
          <a:p>
            <a:endParaRPr lang="de-DE"/>
          </a:p>
          <a:p>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Abbildung von Hans-Peter Stricker (2024) Sprachmodelle verstehen, Chatbots und generative künstliche Intelligenz im Zusammenhang, Springer Verlag. </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52</a:t>
            </a:fld>
            <a:endParaRPr lang="de-DE"/>
          </a:p>
        </p:txBody>
      </p:sp>
    </p:spTree>
    <p:extLst>
      <p:ext uri="{BB962C8B-B14F-4D97-AF65-F5344CB8AC3E}">
        <p14:creationId xmlns:p14="http://schemas.microsoft.com/office/powerpoint/2010/main" val="3684056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aseline="0"/>
              <a:t>Hier nun Wahrscheinlichkeiten als Grauwert</a:t>
            </a:r>
            <a:endParaRPr lang="de-DE"/>
          </a:p>
          <a:p>
            <a:pPr marL="171450" indent="-171450">
              <a:buFont typeface="Arial" panose="020B0604020202020204" pitchFamily="34" charset="0"/>
              <a:buChar char="•"/>
            </a:pPr>
            <a:r>
              <a:rPr lang="de-DE"/>
              <a:t>Keine Header der Spalten! Was sollen diese bedeuten? Es gibt Darstellungen in Lehrmaterialien wo diese</a:t>
            </a:r>
            <a:r>
              <a:rPr lang="de-DE" baseline="0"/>
              <a:t> benannt werden, wie ist ein Subjektiv?,  ein Verb? Eine Farbe? </a:t>
            </a:r>
            <a:r>
              <a:rPr lang="de-DE"/>
              <a:t>Gewichte durch Grauwerte der Kreise symbolisiert.</a:t>
            </a:r>
          </a:p>
          <a:p>
            <a:endParaRPr lang="de-DE"/>
          </a:p>
          <a:p>
            <a:r>
              <a:rPr lang="de-DE"/>
              <a:t>Abb. Aus Stricker (2024, S.168)</a:t>
            </a:r>
          </a:p>
        </p:txBody>
      </p:sp>
      <p:sp>
        <p:nvSpPr>
          <p:cNvPr id="4" name="Foliennummernplatzhalter 3"/>
          <p:cNvSpPr>
            <a:spLocks noGrp="1"/>
          </p:cNvSpPr>
          <p:nvPr>
            <p:ph type="sldNum" sz="quarter" idx="10"/>
          </p:nvPr>
        </p:nvSpPr>
        <p:spPr/>
        <p:txBody>
          <a:bodyPr/>
          <a:lstStyle/>
          <a:p>
            <a:fld id="{C46A34EA-5938-436D-8788-E6E8D1FD0DF7}" type="slidenum">
              <a:rPr lang="de-DE" smtClean="0"/>
              <a:t>53</a:t>
            </a:fld>
            <a:endParaRPr lang="de-DE"/>
          </a:p>
        </p:txBody>
      </p:sp>
    </p:spTree>
    <p:extLst>
      <p:ext uri="{BB962C8B-B14F-4D97-AF65-F5344CB8AC3E}">
        <p14:creationId xmlns:p14="http://schemas.microsoft.com/office/powerpoint/2010/main" val="1448701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mtClean="0"/>
              <a:t>* H * O FÜR DIE Verbindungen den Bias Neuron zur nächsten Schicht.</a:t>
            </a:r>
          </a:p>
          <a:p>
            <a:pPr marL="171450" indent="-171450">
              <a:buFont typeface="Arial" panose="020B0604020202020204" pitchFamily="34" charset="0"/>
              <a:buChar char="•"/>
            </a:pPr>
            <a:r>
              <a:rPr lang="de-DE" smtClean="0"/>
              <a:t>Anzahl </a:t>
            </a:r>
            <a:r>
              <a:rPr lang="de-DE"/>
              <a:t>trainierbarer Gewichte entspricht der Repräsentation von Daten. Komplexe Daten brauchen viele Neuronen. Aber auch nicht überbestimmt / überangepasst.</a:t>
            </a:r>
          </a:p>
          <a:p>
            <a:pPr marL="171450" indent="-171450">
              <a:buFont typeface="Arial" panose="020B0604020202020204" pitchFamily="34" charset="0"/>
              <a:buChar char="•"/>
            </a:pPr>
            <a:r>
              <a:rPr lang="de-DE" baseline="0"/>
              <a:t>Ab welcher Anzahl Neuronen tritt ein Auswendiglernen / Überanpassen der Daten ein? Modellgüte auf den Testdaten wird schwächer.</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aus </a:t>
            </a:r>
            <a:r>
              <a:rPr lang="de-DE" sz="900" kern="1200" baseline="0" err="1">
                <a:solidFill>
                  <a:schemeClr val="tx1"/>
                </a:solidFill>
                <a:effectLst/>
                <a:latin typeface="Arial" panose="020B0604020202020204" pitchFamily="34" charset="0"/>
                <a:ea typeface="Cambria" panose="02040503050406030204" pitchFamily="18" charset="0"/>
                <a:cs typeface="Arial" panose="020B0604020202020204" pitchFamily="34" charset="0"/>
              </a:rPr>
              <a:t>Chetna</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Khanna (2020) </a:t>
            </a:r>
            <a:r>
              <a:rPr lang="de-DE" sz="900" kern="1200" baseline="0" err="1">
                <a:solidFill>
                  <a:schemeClr val="tx1"/>
                </a:solidFill>
                <a:effectLst/>
                <a:latin typeface="Arial" panose="020B0604020202020204" pitchFamily="34" charset="0"/>
                <a:ea typeface="Cambria" panose="02040503050406030204" pitchFamily="18" charset="0"/>
                <a:cs typeface="Arial" panose="020B0604020202020204" pitchFamily="34" charset="0"/>
              </a:rPr>
              <a:t>Number</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a:t>
            </a:r>
            <a:r>
              <a:rPr lang="de-DE" sz="900" kern="1200" baseline="0" err="1">
                <a:solidFill>
                  <a:schemeClr val="tx1"/>
                </a:solidFill>
                <a:effectLst/>
                <a:latin typeface="Arial" panose="020B0604020202020204" pitchFamily="34" charset="0"/>
                <a:ea typeface="Cambria" panose="02040503050406030204" pitchFamily="18" charset="0"/>
                <a:cs typeface="Arial" panose="020B0604020202020204" pitchFamily="34" charset="0"/>
              </a:rPr>
              <a:t>of</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Parameters in a Feed-Forward </a:t>
            </a:r>
            <a:r>
              <a:rPr lang="de-DE" sz="900" kern="1200" baseline="0" err="1">
                <a:solidFill>
                  <a:schemeClr val="tx1"/>
                </a:solidFill>
                <a:effectLst/>
                <a:latin typeface="Arial" panose="020B0604020202020204" pitchFamily="34" charset="0"/>
                <a:ea typeface="Cambria" panose="02040503050406030204" pitchFamily="18" charset="0"/>
                <a:cs typeface="Arial" panose="020B0604020202020204" pitchFamily="34" charset="0"/>
              </a:rPr>
              <a:t>Neural</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Network, Blog, </a:t>
            </a:r>
            <a:r>
              <a:rPr lang="de-DE" sz="900" u="sng"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hlinkClick r:id="rId3"/>
              </a:rPr>
              <a:t>https://towardsdatascience.com/number-of-parameters-in-a-feed-forward-neural-network-4e4e33a53655</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abgerufen 1.7.2022.</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a:t>
            </a:fld>
            <a:endParaRPr lang="de-DE"/>
          </a:p>
        </p:txBody>
      </p:sp>
    </p:spTree>
    <p:extLst>
      <p:ext uri="{BB962C8B-B14F-4D97-AF65-F5344CB8AC3E}">
        <p14:creationId xmlns:p14="http://schemas.microsoft.com/office/powerpoint/2010/main" val="23622184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Dokumente sind Vektoren in den Dimensionen der Wörter.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Was ist ein Wort?: N-Gramm, Term, Wort, Morphem, Silbe, Buchstabe sind kleinste Einheiten der Sprachmorphologie.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Dimensionen der Matrizen wachsen mit der Größe der Trainingsdaten.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Die Matrix verwendet einen Frequenz-Vektor, also Häufigkeiten in den Zellen. Alternativ ist ein one-hot encoding entsprechend einer binären Gewichtung mit 0 und 1.</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Beachten Sie große Häufigkeiten für allgemeine Worte. -&gt; TF/IDF.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Kookkurrenz-Matrix wird</a:t>
            </a:r>
            <a:r>
              <a:rPr lang="de-DE" baseline="0"/>
              <a:t> häufig auch log normiert mit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log(1+</a:t>
            </a:r>
            <a:r>
              <a:rPr lang="de-DE" sz="900" b="0" i="1"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cij</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(Aggarwal (2022, p.315)) und seltene Worte (bis Zehnerpotenz 9 unterschiedlich) so verstärkt.</a:t>
            </a:r>
            <a:r>
              <a:rPr lang="de-DE"/>
              <a:t/>
            </a:r>
            <a:br>
              <a:rPr lang="de-DE"/>
            </a:b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Datenreduktion: Weniger Wörter durch Regeln wie Worte müssen mindestens in 10 Dokumenten, aber maximal in 30% aller Dokumente erscheinen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a:p>
          <a:p>
            <a:r>
              <a:rPr lang="de-DE"/>
              <a:t>Abb</a:t>
            </a:r>
            <a:r>
              <a:rPr lang="de-DE" dirty="0"/>
              <a:t>. </a:t>
            </a:r>
            <a:r>
              <a:rPr lang="de-DE"/>
              <a:t>Aus </a:t>
            </a:r>
            <a:r>
              <a:rPr lang="en-US"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Daniel Jurafsky &amp; James H. Martin (2023)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Speech and Language Processing, 3. Auflage, </a:t>
            </a:r>
            <a:r>
              <a:rPr lang="de-DE"/>
              <a:t>https://web.stanford.edu/~jurafsky/slp3/ed3book.pdf, p.109-110, abgerufen 13.06.2023.</a:t>
            </a:r>
          </a:p>
        </p:txBody>
      </p:sp>
      <p:sp>
        <p:nvSpPr>
          <p:cNvPr id="4" name="Foliennummernplatzhalter 3"/>
          <p:cNvSpPr>
            <a:spLocks noGrp="1"/>
          </p:cNvSpPr>
          <p:nvPr>
            <p:ph type="sldNum" sz="quarter" idx="10"/>
          </p:nvPr>
        </p:nvSpPr>
        <p:spPr/>
        <p:txBody>
          <a:bodyPr/>
          <a:lstStyle/>
          <a:p>
            <a:fld id="{C46A34EA-5938-436D-8788-E6E8D1FD0DF7}" type="slidenum">
              <a:rPr lang="de-DE" smtClean="0"/>
              <a:t>54</a:t>
            </a:fld>
            <a:endParaRPr lang="de-DE"/>
          </a:p>
        </p:txBody>
      </p:sp>
    </p:spTree>
    <p:extLst>
      <p:ext uri="{BB962C8B-B14F-4D97-AF65-F5344CB8AC3E}">
        <p14:creationId xmlns:p14="http://schemas.microsoft.com/office/powerpoint/2010/main" val="4163958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Mit Aardvark [engl.] Erdferkel beginnen viele amerikanische Beispiele</a:t>
            </a:r>
            <a:r>
              <a:rPr lang="de-DE" baseline="0"/>
              <a:t> in Lehrbüchern.</a:t>
            </a:r>
            <a:endParaRPr lang="de-DE"/>
          </a:p>
          <a:p>
            <a:pPr marL="171450" indent="-171450">
              <a:buFont typeface="Arial" panose="020B0604020202020204" pitchFamily="34" charset="0"/>
              <a:buChar char="•"/>
            </a:pPr>
            <a:r>
              <a:rPr lang="de-DE"/>
              <a:t>Häufigkeiten für alle Kombinationen auszählen ist rechenintensiv und für große Wörterbücher nicht geeignet.</a:t>
            </a:r>
          </a:p>
          <a:p>
            <a:pPr marL="171450" indent="-171450">
              <a:buFont typeface="Arial" panose="020B0604020202020204" pitchFamily="34" charset="0"/>
              <a:buChar char="•"/>
            </a:pPr>
            <a:r>
              <a:rPr lang="de-DE"/>
              <a:t>Datenstruktur ist ein sehr</a:t>
            </a:r>
            <a:r>
              <a:rPr lang="de-DE" baseline="0"/>
              <a:t> große Matrix der Nachbarschaften. Direkt vergleichbar mit der Nachbarschaftsmatrix im k-NN Verfahren.</a:t>
            </a:r>
          </a:p>
          <a:p>
            <a:pPr marL="171450" indent="-171450">
              <a:buFont typeface="Arial" panose="020B0604020202020204" pitchFamily="34" charset="0"/>
              <a:buChar char="•"/>
            </a:pPr>
            <a:r>
              <a:rPr lang="de-DE" baseline="0"/>
              <a:t>Alle Sprachmodell basieren im Kernn auf Abstände, Ähnlichkeiten in Kookkurrenzmatrizen. </a:t>
            </a:r>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Aus </a:t>
            </a:r>
            <a:r>
              <a:rPr lang="en-US"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Daniel Jurafsky &amp; James H. Martin (2023)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Speech and Language Processing, 3. Auflage, </a:t>
            </a:r>
            <a:r>
              <a:rPr lang="de-DE"/>
              <a:t>https://web.stanford.edu/~jurafsky/slp3/ed3book.pdf, p.110-111, abgerufen 13.06.2023.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55</a:t>
            </a:fld>
            <a:endParaRPr lang="de-DE"/>
          </a:p>
        </p:txBody>
      </p:sp>
    </p:spTree>
    <p:extLst>
      <p:ext uri="{BB962C8B-B14F-4D97-AF65-F5344CB8AC3E}">
        <p14:creationId xmlns:p14="http://schemas.microsoft.com/office/powerpoint/2010/main" val="3111663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Ähnlichkeit</a:t>
            </a:r>
            <a:r>
              <a:rPr lang="de-DE" baseline="0"/>
              <a:t> in Bedeutung und </a:t>
            </a:r>
            <a:r>
              <a:rPr lang="de-DE"/>
              <a:t>Semantik.</a:t>
            </a:r>
          </a:p>
          <a:p>
            <a:pPr marL="171450" indent="-171450">
              <a:buFont typeface="Arial" panose="020B0604020202020204" pitchFamily="34" charset="0"/>
              <a:buChar char="•"/>
            </a:pPr>
            <a:r>
              <a:rPr lang="de-DE"/>
              <a:t>Wenn die Häufigkeiten auf [0..1] normalisiert sind, dann gibt auch der euklidische Abstand gute Ähnlichkeiten.</a:t>
            </a:r>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56</a:t>
            </a:fld>
            <a:endParaRPr lang="de-DE"/>
          </a:p>
        </p:txBody>
      </p:sp>
    </p:spTree>
    <p:extLst>
      <p:ext uri="{BB962C8B-B14F-4D97-AF65-F5344CB8AC3E}">
        <p14:creationId xmlns:p14="http://schemas.microsoft.com/office/powerpoint/2010/main" val="3111663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Der Begriff N-Gramme stammt aus der Kryptologie (Kryptogramme).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N-Gram sind nicht auf Worte beschränkt: Buchstaben, Silben, Morpheme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-&gt; max 5-Gramme im CBOW Verfahren in der Praxis, nicht auf dem Handy umsetzbar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Schnelle Erkennung gleicher Texte für Webcrawler, die zB mirror Seiten vermeiden wollen.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Siehe</a:t>
            </a:r>
            <a:r>
              <a:rPr lang="de-DE" baseline="0"/>
              <a:t> Ngram Viewer von Google: </a:t>
            </a:r>
            <a:r>
              <a:rPr lang="de-DE"/>
              <a:t>books.google.com/ngrams/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vom </a:t>
            </a:r>
            <a:r>
              <a:rPr lang="de-DE" baseline="0"/>
              <a:t>Ngram Viewer von Google: </a:t>
            </a:r>
            <a:r>
              <a:rPr lang="de-DE"/>
              <a:t>books.google.com/ngrams/ für den Term [n-gram] in Google Books abhängig vom Erscheinungsjahr. Y istder Anteil der Wortsuche an allen Wortsuchen eines Jahres. Abgerufen 27.05.2024</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57</a:t>
            </a:fld>
            <a:endParaRPr lang="de-DE"/>
          </a:p>
        </p:txBody>
      </p:sp>
    </p:spTree>
    <p:extLst>
      <p:ext uri="{BB962C8B-B14F-4D97-AF65-F5344CB8AC3E}">
        <p14:creationId xmlns:p14="http://schemas.microsoft.com/office/powerpoint/2010/main" val="628288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Log, damit große Zahlen zusammengestaucht werden. +1 damit kein log(0) entsteht.</a:t>
            </a:r>
          </a:p>
          <a:p>
            <a:r>
              <a:rPr lang="de-DE"/>
              <a:t>N</a:t>
            </a:r>
            <a:r>
              <a:rPr lang="de-DE" baseline="0"/>
              <a:t> Anzahl Dokumente.</a:t>
            </a:r>
          </a:p>
          <a:p>
            <a:endParaRPr lang="de-DE"/>
          </a:p>
          <a:p>
            <a:r>
              <a:rPr lang="de-DE"/>
              <a:t>Seltene Worte in wenigen Dokumenten können wahrscheinlich</a:t>
            </a:r>
            <a:r>
              <a:rPr lang="de-DE" baseline="0"/>
              <a:t> die Dokumente besser unterscheiden.</a:t>
            </a:r>
            <a:endParaRPr lang="de-DE"/>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58</a:t>
            </a:fld>
            <a:endParaRPr lang="de-DE"/>
          </a:p>
        </p:txBody>
      </p:sp>
    </p:spTree>
    <p:extLst>
      <p:ext uri="{BB962C8B-B14F-4D97-AF65-F5344CB8AC3E}">
        <p14:creationId xmlns:p14="http://schemas.microsoft.com/office/powerpoint/2010/main" val="384782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Beispiel nach </a:t>
            </a:r>
            <a:r>
              <a:rPr lang="en-US"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Charu C. Aggarwal (2022) Machine Learning for Text, S.64, Springer Verlag.</a:t>
            </a:r>
            <a:r>
              <a:rPr lang="en-US"/>
              <a:t/>
            </a:r>
            <a:br>
              <a:rPr lang="en-US"/>
            </a:b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60</a:t>
            </a:fld>
            <a:endParaRPr lang="de-DE"/>
          </a:p>
        </p:txBody>
      </p:sp>
    </p:spTree>
    <p:extLst>
      <p:ext uri="{BB962C8B-B14F-4D97-AF65-F5344CB8AC3E}">
        <p14:creationId xmlns:p14="http://schemas.microsoft.com/office/powerpoint/2010/main" val="1774136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Motivation: Wie müssen wir ein BOW als Input für ML Verfahen transformieren? Also quantifizieren und numerisch</a:t>
            </a:r>
            <a:r>
              <a:rPr lang="de-DE" baseline="0"/>
              <a:t> umformen.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Corpus hier nur ein Beispielssatz. Für LLM Training sind es PetaByte.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Probleme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Ist die</a:t>
            </a:r>
            <a:r>
              <a:rPr lang="de-DE" baseline="0"/>
              <a:t> Abbildung aus der Praxis oder aus einem Lehrbuch? </a:t>
            </a:r>
            <a:r>
              <a:rPr lang="de-DE"/>
              <a:t>Hoch dimensionierte (&gt;100000),</a:t>
            </a:r>
            <a:r>
              <a:rPr lang="de-DE" baseline="0"/>
              <a:t> dünn besetzte </a:t>
            </a:r>
            <a:r>
              <a:rPr lang="de-DE"/>
              <a:t>Matrizen. Fluch der Dimensionalität ist</a:t>
            </a:r>
            <a:r>
              <a:rPr lang="de-DE" baseline="0"/>
              <a:t> bei nicht-neuronalen Verfahren schnell das Ende.</a:t>
            </a:r>
            <a:endParaRPr lang="de-DE"/>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Und wir wissen,</a:t>
            </a:r>
            <a:r>
              <a:rPr lang="de-DE" baseline="0"/>
              <a:t> dass </a:t>
            </a:r>
            <a:r>
              <a:rPr lang="de-DE"/>
              <a:t>one-hot encoding</a:t>
            </a:r>
            <a:r>
              <a:rPr lang="en-US"/>
              <a:t> schwach ist bei sematischen</a:t>
            </a:r>
            <a:r>
              <a:rPr lang="en-US" baseline="0"/>
              <a:t> Bedeutungen, variablen Textlängen, bei </a:t>
            </a:r>
            <a:r>
              <a:rPr lang="en-US"/>
              <a:t>neuen, bisher im Training unbekannten</a:t>
            </a:r>
            <a:r>
              <a:rPr lang="en-US" baseline="0"/>
              <a:t> </a:t>
            </a:r>
            <a:r>
              <a:rPr lang="en-US"/>
              <a:t>Worten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Abbildung</a:t>
            </a:r>
            <a:r>
              <a:rPr lang="en-US" baseline="0"/>
              <a:t> von https://www.baeldung.com/cs/dimensionality-word-embeddings, abgerufen 13.08.2024.</a:t>
            </a:r>
            <a:endParaRPr lang="en-US"/>
          </a:p>
        </p:txBody>
      </p:sp>
      <p:sp>
        <p:nvSpPr>
          <p:cNvPr id="4" name="Foliennummernplatzhalter 3"/>
          <p:cNvSpPr>
            <a:spLocks noGrp="1"/>
          </p:cNvSpPr>
          <p:nvPr>
            <p:ph type="sldNum" sz="quarter" idx="10"/>
          </p:nvPr>
        </p:nvSpPr>
        <p:spPr/>
        <p:txBody>
          <a:bodyPr/>
          <a:lstStyle/>
          <a:p>
            <a:fld id="{C46A34EA-5938-436D-8788-E6E8D1FD0DF7}" type="slidenum">
              <a:rPr lang="de-DE" smtClean="0"/>
              <a:t>61</a:t>
            </a:fld>
            <a:endParaRPr lang="de-DE"/>
          </a:p>
        </p:txBody>
      </p:sp>
    </p:spTree>
    <p:extLst>
      <p:ext uri="{BB962C8B-B14F-4D97-AF65-F5344CB8AC3E}">
        <p14:creationId xmlns:p14="http://schemas.microsoft.com/office/powerpoint/2010/main" val="274242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Was ist mit emoijs?</a:t>
            </a:r>
          </a:p>
          <a:p>
            <a:pPr marL="171450" indent="-171450">
              <a:buFont typeface="Arial" panose="020B0604020202020204" pitchFamily="34" charset="0"/>
              <a:buChar char="•"/>
            </a:pPr>
            <a:r>
              <a:rPr lang="de-DE"/>
              <a:t>byte-pair encoding: </a:t>
            </a:r>
            <a:r>
              <a:rPr lang="en-US"/>
              <a:t> Modern, um auch kein Zeichen bei UTF zu verlieren. Beispiel: GPT-3 baut ein initial set von 50257 N-Grammen</a:t>
            </a:r>
            <a:r>
              <a:rPr lang="en-US" baseline="0"/>
              <a:t> auf durch Zusammenfügen von Uni- zu längeren N-Grammen. Der </a:t>
            </a:r>
            <a:r>
              <a:rPr lang="en-US"/>
              <a:t>Initial</a:t>
            </a:r>
            <a:r>
              <a:rPr lang="en-US" baseline="0"/>
              <a:t> set muss alle N-Gramme enthalten, die im Fine Tuning durch neue Worte dazu kommen. Anzahl der token abhängig von der Sprache. Ist die Datenmenge ein Problem?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mtClean="0"/>
              <a:t>Normalization -&gt; vereinfachen, seltene Token entfernen, zusammenfassen, Häufigkeitsschwellen,</a:t>
            </a:r>
            <a:r>
              <a:rPr lang="de-DE" baseline="0" smtClean="0"/>
              <a:t> gewichten mit </a:t>
            </a:r>
            <a:r>
              <a:rPr lang="en-US" baseline="0" smtClean="0"/>
              <a:t>TF-IDF (Term Frequency-Inverse Document Frequency)</a:t>
            </a:r>
            <a:endParaRPr lang="de-DE"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mtClean="0"/>
              <a:t>Part </a:t>
            </a:r>
            <a:r>
              <a:rPr lang="en-US"/>
              <a:t>of speech or grammatical tagging als Noun, verb, adjective,</a:t>
            </a:r>
            <a:r>
              <a:rPr lang="en-US" baseline="0"/>
              <a:t> </a:t>
            </a:r>
            <a:r>
              <a:rPr lang="en-US" baseline="0" smtClean="0"/>
              <a:t>…. </a:t>
            </a:r>
            <a:r>
              <a:rPr lang="de-DE" sz="900" b="0" i="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 jedem Wort seine grammatikalische Wortart zuweisen</a:t>
            </a:r>
            <a:endParaRPr lang="en-US"/>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62</a:t>
            </a:fld>
            <a:endParaRPr lang="de-DE"/>
          </a:p>
        </p:txBody>
      </p:sp>
    </p:spTree>
    <p:extLst>
      <p:ext uri="{BB962C8B-B14F-4D97-AF65-F5344CB8AC3E}">
        <p14:creationId xmlns:p14="http://schemas.microsoft.com/office/powerpoint/2010/main" val="2288673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„projection layer“ bei </a:t>
            </a:r>
            <a:r>
              <a:rPr lang="de-DE"/>
              <a:t>Mikolov et al. (2013) </a:t>
            </a:r>
          </a:p>
          <a:p>
            <a:pPr marL="171450" indent="-171450">
              <a:buFont typeface="Arial" panose="020B0604020202020204" pitchFamily="34" charset="0"/>
              <a:buChar char="•"/>
            </a:pPr>
            <a:r>
              <a:rPr lang="en-US" baseline="0"/>
              <a:t>Gedankenspiel: Was passiert wenn wir jedem Wort eine Zufallzahl zuordnen? Eine wieder erkennbare Abbildung ist da. Aber ähnliche Worte haben zufällige Abstände, wo ML Verfahren besser mit eine Ähnlichkeit (Grundprinzip der Abstände) berechnen können.</a:t>
            </a:r>
          </a:p>
          <a:p>
            <a:pPr marL="171450" indent="-171450">
              <a:buFont typeface="Arial" panose="020B0604020202020204" pitchFamily="34" charset="0"/>
              <a:buChar char="•"/>
            </a:pPr>
            <a:r>
              <a:rPr lang="de-DE"/>
              <a:t>Erweiterung</a:t>
            </a:r>
            <a:r>
              <a:rPr lang="de-DE" baseline="0"/>
              <a:t> als </a:t>
            </a:r>
            <a:r>
              <a:rPr lang="de-DE"/>
              <a:t>Text embeddings und Mittelwert aller Wortvektoren. Praktisch für Textvergleiche: Was</a:t>
            </a:r>
            <a:r>
              <a:rPr lang="de-DE" baseline="0"/>
              <a:t> kann über die Lage der Vektoren gesagt werden, wenn zwei Text gemeinsame Worte haben?</a:t>
            </a:r>
          </a:p>
          <a:p>
            <a:pPr marL="171450" lvl="0" indent="-171450">
              <a:buFont typeface="Arial" panose="020B0604020202020204" pitchFamily="34" charset="0"/>
              <a:buChar char="•"/>
            </a:pPr>
            <a:r>
              <a:rPr lang="de-DE" baseline="0"/>
              <a:t>Training nicht vergessen: Ein Wort nach dem anderen der Trainingstexte wird berechnet und somit wird über Epochen die Nachbarschaft von Worten trainiert.</a:t>
            </a:r>
          </a:p>
          <a:p>
            <a:pPr marL="171450" lvl="0" indent="-171450">
              <a:buFont typeface="Arial" panose="020B0604020202020204" pitchFamily="34" charset="0"/>
              <a:buChar char="•"/>
            </a:pPr>
            <a:r>
              <a:rPr lang="de-DE" baseline="0"/>
              <a:t>Abbildung zeit ein token window von 12.</a:t>
            </a:r>
            <a:endParaRPr lang="en-US"/>
          </a:p>
          <a:p>
            <a:pPr marL="171450" indent="-171450">
              <a:buFont typeface="Arial" panose="020B0604020202020204" pitchFamily="34" charset="0"/>
              <a:buChar char="•"/>
            </a:pPr>
            <a:r>
              <a:rPr lang="en-US"/>
              <a:t>Pre-trained embbeding sind</a:t>
            </a:r>
            <a:r>
              <a:rPr lang="en-US" baseline="0"/>
              <a:t> verfügbar: </a:t>
            </a:r>
            <a:r>
              <a:rPr lang="en-US"/>
              <a:t>Word2vec by Google, GloVe by Stanford, and fasttext embeddings by Facebook.</a:t>
            </a:r>
          </a:p>
          <a:p>
            <a:pPr marL="171450" indent="-171450">
              <a:buFont typeface="Arial" panose="020B0604020202020204" pitchFamily="34" charset="0"/>
              <a:buChar char="•"/>
            </a:pP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Lösung für unkown words: byte encoding mit token kleiner als ein Wort. Unbekannte Wörter werden dann hoffentlich durch die kleineren Token darstellbar sein.</a:t>
            </a:r>
            <a:endParaRPr lang="de-DE" baseline="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Durchbruch 2013 des word2vec Verfahrens durch Promotionsarbeit von Thomas Mikolov, Brno,</a:t>
            </a:r>
            <a:r>
              <a:rPr lang="de-DE" baseline="0"/>
              <a:t> Tschechei. </a:t>
            </a:r>
            <a:r>
              <a:rPr lang="de-DE"/>
              <a:t>Siehe https://en.wikipedia.org/wiki/Tom%C3%A1%C5%A1_Mikolov, </a:t>
            </a:r>
            <a:r>
              <a:rPr lang="en-US"/>
              <a:t>abgerufen 11.09.2023. Also 4 Jahre nach der Veröffentlichung zu Autoencodern</a:t>
            </a:r>
            <a:r>
              <a:rPr lang="en-US" baseline="0"/>
              <a:t> von Geoffrey Hinton.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a:t>LLM Large Language Models</a:t>
            </a:r>
          </a:p>
          <a:p>
            <a:pPr marL="0" indent="0">
              <a:buFont typeface="Arial" panose="020B0604020202020204" pitchFamily="34" charset="0"/>
              <a:buNone/>
            </a:pPr>
            <a:endParaRPr lang="de-DE"/>
          </a:p>
          <a:p>
            <a:pPr marL="0" indent="0">
              <a:buFont typeface="Arial" panose="020B0604020202020204" pitchFamily="34" charset="0"/>
              <a:buNone/>
            </a:pPr>
            <a:endParaRPr lang="de-DE"/>
          </a:p>
          <a:p>
            <a:pPr marL="0" indent="0">
              <a:buFont typeface="Arial" panose="020B0604020202020204" pitchFamily="34" charset="0"/>
              <a:buNone/>
            </a:pPr>
            <a:r>
              <a:rPr lang="de-DE"/>
              <a:t>Abbildung oben aus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Hans-Peter Stricker (2024, S.149 ff.) Sprachmodelle verstehen, Chatbots und generative künstliche Intelligenz im Zusammenhang, Springer Verlag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a:t>Abbildung unten aus </a:t>
            </a:r>
            <a:r>
              <a:rPr lang="en-US" b="0"/>
              <a:t>Grant Sanderson (2024) Visualizing transformers and attention | Talk for TNG Big Tech Day '24, Vortrag, https://www.youtube.com/watch?v=KJtZARuO3JY, abgerufen 23.11.2024</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Weitere Vertiefung zur word2vec Berechnung an einem einfachsten Beispiel, siehe </a:t>
            </a:r>
            <a:r>
              <a:rPr lang="de-DE"/>
              <a:t>Josh</a:t>
            </a:r>
            <a:r>
              <a:rPr lang="de-DE" baseline="0"/>
              <a:t> Starmer (2023) </a:t>
            </a:r>
            <a:r>
              <a:rPr lang="en-US"/>
              <a:t>Word Embedding and Word2Vec, Clearly Explained!!!, https://statquest.org/word-embedding-and-word2vec-clearly-explained/, Video, abgerufen 11.09.2023.</a:t>
            </a:r>
          </a:p>
        </p:txBody>
      </p:sp>
      <p:sp>
        <p:nvSpPr>
          <p:cNvPr id="4" name="Foliennummernplatzhalter 3"/>
          <p:cNvSpPr>
            <a:spLocks noGrp="1"/>
          </p:cNvSpPr>
          <p:nvPr>
            <p:ph type="sldNum" sz="quarter" idx="10"/>
          </p:nvPr>
        </p:nvSpPr>
        <p:spPr/>
        <p:txBody>
          <a:bodyPr/>
          <a:lstStyle/>
          <a:p>
            <a:fld id="{C46A34EA-5938-436D-8788-E6E8D1FD0DF7}" type="slidenum">
              <a:rPr lang="de-DE" smtClean="0"/>
              <a:t>64</a:t>
            </a:fld>
            <a:endParaRPr lang="de-DE"/>
          </a:p>
        </p:txBody>
      </p:sp>
    </p:spTree>
    <p:extLst>
      <p:ext uri="{BB962C8B-B14F-4D97-AF65-F5344CB8AC3E}">
        <p14:creationId xmlns:p14="http://schemas.microsoft.com/office/powerpoint/2010/main" val="2712006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Die Interpretation der</a:t>
            </a:r>
            <a:r>
              <a:rPr lang="de-DE" baseline="0"/>
              <a:t> Werte ist willkürlich und nicht belegbar. Aber eine exzellente Hilfe der Nachvollziehbarkeit.</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a:t>
            </a:r>
            <a:r>
              <a:rPr lang="en-US" b="0"/>
              <a:t>Grant Sanderson (2024) Visualizing transformers and attention | Talk for TNG Big Tech Day '24, München, Vortrag, https://www.youtube.com/watch?v=KJtZARuO3JY, abgerufen 23.11.2024</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65</a:t>
            </a:fld>
            <a:endParaRPr lang="de-DE"/>
          </a:p>
        </p:txBody>
      </p:sp>
    </p:spTree>
    <p:extLst>
      <p:ext uri="{BB962C8B-B14F-4D97-AF65-F5344CB8AC3E}">
        <p14:creationId xmlns:p14="http://schemas.microsoft.com/office/powerpoint/2010/main" val="1521756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Die Aktivierungsfunktion soll differenzierbar sein, damit durch Gradientenabstieg die Werte der vorgelagerten Gewichte optimierbar sind.</a:t>
            </a:r>
          </a:p>
          <a:p>
            <a:pPr marL="171450" indent="-171450">
              <a:buFont typeface="Arial" panose="020B0604020202020204" pitchFamily="34" charset="0"/>
              <a:buChar char="•"/>
            </a:pPr>
            <a:r>
              <a:rPr lang="de-DE" baseline="0"/>
              <a:t>Identity oder </a:t>
            </a:r>
            <a:r>
              <a:rPr lang="de-DE" baseline="0" err="1"/>
              <a:t>sigmoidale</a:t>
            </a:r>
            <a:r>
              <a:rPr lang="de-DE" baseline="0"/>
              <a:t> Schwellenfunktion zur Aktivierung? Ein Team bei einem </a:t>
            </a:r>
            <a:r>
              <a:rPr lang="de-DE" baseline="0" err="1"/>
              <a:t>Automobilrobotwettbewerb</a:t>
            </a:r>
            <a:r>
              <a:rPr lang="de-DE" baseline="0"/>
              <a:t> hat erfolgreich FNN zur Bilderkennung von Wänden und Pylonen erfolgreich eingesetzt. Die Idee den Lenkwinkel auch mit einem FNN vorhersagen zu lassen, scheiterte, weil die Vorhersagen des Lenkwinkels nicht kontinuierlich sondern sprunghaft ausfielen. Fehler war die unkritische Übernahme von Schwellwertfunktionen der Bildklassifikation auf die Regressionsaufgabe der Lenkwinkelbestimmung.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Moderne</a:t>
            </a:r>
            <a:r>
              <a:rPr lang="de-DE" baseline="0"/>
              <a:t> </a:t>
            </a:r>
            <a:r>
              <a:rPr lang="de-DE"/>
              <a:t>Perzeptronen (oder nach dem ersten KI-Winter Neuronen genannt) können</a:t>
            </a:r>
            <a:r>
              <a:rPr lang="de-DE" baseline="0"/>
              <a:t> aus sehr viel mehr Bestandteilen bestehen, die unter anderem dazu verwendet werden, um ein Gedächnis über mehrere Schichten abzubilden, damit der Datentyp Sequenz besser abgebildet werden kann.</a:t>
            </a:r>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a:t>
            </a:fld>
            <a:endParaRPr lang="de-DE"/>
          </a:p>
        </p:txBody>
      </p:sp>
    </p:spTree>
    <p:extLst>
      <p:ext uri="{BB962C8B-B14F-4D97-AF65-F5344CB8AC3E}">
        <p14:creationId xmlns:p14="http://schemas.microsoft.com/office/powerpoint/2010/main" val="2704657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Wie groß ist dann die word embedding Matrix</a:t>
            </a:r>
            <a:r>
              <a:rPr lang="de-DE" baseline="0"/>
              <a:t> in GPT-3?</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a:t>
            </a:r>
            <a:r>
              <a:rPr lang="en-US" b="0"/>
              <a:t>Grant Sanderson (2024) Visualizing transformers and attention | Talk for TNG Big Tech Day '24, München, Vortrag, https://www.youtube.com/watch?v=KJtZARuO3JY, abgerufen 23.11.2024</a:t>
            </a:r>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66</a:t>
            </a:fld>
            <a:endParaRPr lang="de-DE"/>
          </a:p>
        </p:txBody>
      </p:sp>
    </p:spTree>
    <p:extLst>
      <p:ext uri="{BB962C8B-B14F-4D97-AF65-F5344CB8AC3E}">
        <p14:creationId xmlns:p14="http://schemas.microsoft.com/office/powerpoint/2010/main" val="28380304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Hier als Continuous Bag-Of-Words (CBOW)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Randbedingung in 2013: für bigtext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Self-supervised learning, weil aus den Trainingsdaten jeweils ein bekanntes Wort vorhergesagt wird.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Nonlinear dimensionality reduction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Einfachster Aufbau als 2-gram embedding mit Wortpaaren. Beispiel der Abbildungen mit 5-gram.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Word2vec</a:t>
            </a:r>
            <a:r>
              <a:rPr lang="de-DE" baseline="0"/>
              <a:t> ist schnell. 1 Tag Rechenzeit für brauchbare word embedding für 1,6 Mrd. Wörter.</a:t>
            </a:r>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Abbildungen von https://www.kaggle.com/code/nkitgupta/text-representations, inkl. Python</a:t>
            </a:r>
            <a:r>
              <a:rPr lang="de-DE" baseline="0"/>
              <a:t> Notebook u</a:t>
            </a:r>
            <a:r>
              <a:rPr lang="de-DE"/>
              <a:t>nd https://medium.com/@sasirekharameshkumar/understanding-deep-learning-basics-part-5-word2vec-f14ddf16ebff</a:t>
            </a:r>
            <a:r>
              <a:rPr lang="de-DE" baseline="0"/>
              <a:t>, a</a:t>
            </a:r>
            <a:r>
              <a:rPr lang="de-DE"/>
              <a:t>bgerufen 14.08.2024.</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67</a:t>
            </a:fld>
            <a:endParaRPr lang="de-DE"/>
          </a:p>
        </p:txBody>
      </p:sp>
    </p:spTree>
    <p:extLst>
      <p:ext uri="{BB962C8B-B14F-4D97-AF65-F5344CB8AC3E}">
        <p14:creationId xmlns:p14="http://schemas.microsoft.com/office/powerpoint/2010/main" val="27156538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Abbildungen aus https://developers.google.com/machine-learning/crash-course/images/linear-relationships.svg, abgerufen 13.06.2023.</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Python Beispiele, siehe https://pyimagesearch.com/2022/07/18/comparison-between-bagofwords-and-word2vec/, abgerufen 13.06.2023.</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68</a:t>
            </a:fld>
            <a:endParaRPr lang="de-DE"/>
          </a:p>
        </p:txBody>
      </p:sp>
    </p:spTree>
    <p:extLst>
      <p:ext uri="{BB962C8B-B14F-4D97-AF65-F5344CB8AC3E}">
        <p14:creationId xmlns:p14="http://schemas.microsoft.com/office/powerpoint/2010/main" val="23600688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a:t>Vektor-Datenbanken für Produktion  </a:t>
            </a:r>
            <a:r>
              <a:rPr lang="de-DE" sz="900" b="0" i="0" u="sng"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hlinkClick r:id="rId3"/>
              </a:rPr>
              <a:t>Milvus</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a:t>
            </a:r>
            <a:r>
              <a:rPr lang="de-DE" sz="900" b="0" i="0" u="sng"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hlinkClick r:id="rId4"/>
              </a:rPr>
              <a:t>Weaviate</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und </a:t>
            </a:r>
            <a:r>
              <a:rPr lang="de-DE" sz="900" b="0" i="0" u="sng"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hlinkClick r:id="rId5"/>
              </a:rPr>
              <a:t>Qdrant</a:t>
            </a:r>
            <a:endParaRPr lang="de-DE" sz="900" b="0" i="0" u="sng"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Zu Verbindung von LLM und Datenbank gibt es umfangreiche Open-Source-Bibliotheken, z.B. </a:t>
            </a:r>
            <a:r>
              <a:rPr lang="de-DE" sz="900" b="0" i="0" u="none" strike="noStrike"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hlinkClick r:id="rId6"/>
              </a:rPr>
              <a:t>LangChain</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und </a:t>
            </a:r>
            <a:r>
              <a:rPr lang="de-DE" sz="900" b="0" i="0" u="none" strike="noStrike"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hlinkClick r:id="rId7"/>
              </a:rPr>
              <a:t>LlamaIndex</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Zusätzlich Komplexität oder man kann es auch selbst programmieren.</a:t>
            </a:r>
          </a:p>
          <a:p>
            <a:pPr marL="0" marR="0" indent="0" algn="l" defTabSz="914400" rtl="0" eaLnBrk="1" fontAlgn="auto" latinLnBrk="0" hangingPunct="1">
              <a:lnSpc>
                <a:spcPct val="100000"/>
              </a:lnSpc>
              <a:spcBef>
                <a:spcPts val="0"/>
              </a:spcBef>
              <a:spcAft>
                <a:spcPts val="0"/>
              </a:spcAft>
              <a:buClrTx/>
              <a:buSzTx/>
              <a:buFontTx/>
              <a:buNone/>
              <a:tabLst/>
              <a:defRP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Open-Source Software für RAG, z. B. </a:t>
            </a:r>
            <a:r>
              <a:rPr lang="de-DE" sz="900" b="0" i="0" u="none" strike="noStrike"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hlinkClick r:id="rId8"/>
              </a:rPr>
              <a:t>PrivateGPT</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und </a:t>
            </a:r>
            <a:r>
              <a:rPr lang="de-DE" sz="900" b="0" i="0" u="none" strike="noStrike"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hlinkClick r:id="rId9"/>
              </a:rPr>
              <a:t>AnythingLLM</a:t>
            </a:r>
            <a:endParaRPr lang="de-DE" sz="900" b="0" i="0" u="none" strike="noStrike"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hlinkClick r:id="rId10"/>
              </a:rPr>
              <a:t>NVIDIA/ChatRTX: A developer reference project for creating Retrieval Augmented Generation (RAG) chatbots on Windows using TensorRT-LLM</a:t>
            </a:r>
            <a:r>
              <a:rPr lang="en-US"/>
              <a:t> Github</a:t>
            </a:r>
            <a:r>
              <a:rPr lang="en-US" baseline="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a:p>
          <a:p>
            <a:r>
              <a:rPr lang="de-DE" sz="900" b="1"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Dokumenten-Index</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t>
            </a:r>
          </a:p>
          <a:p>
            <a:pPr lvl="1"/>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Vektorisiert Texte (z. B. mit Embeddings wie all-MiniLM-L6-v2). </a:t>
            </a:r>
            <a:r>
              <a:rPr lang="de-DE"/>
              <a:t>sentence-Transformers,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OpenAI-Embeddings</a:t>
            </a:r>
          </a:p>
          <a:p>
            <a:pPr lvl="1"/>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Nutzt effiziente Suchindizes (z. B. </a:t>
            </a:r>
            <a:r>
              <a:rPr lang="de-DE" sz="900" b="1"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FAISS</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a:t>
            </a:r>
            <a:r>
              <a:rPr lang="de-DE" sz="900" b="1"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ChromaDB</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a:t>
            </a:r>
            <a:r>
              <a:rPr lang="de-DE" sz="900" b="1"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Pinecone</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t>
            </a:r>
          </a:p>
          <a:p>
            <a:r>
              <a:rPr lang="de-DE" sz="900" b="1"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Retriever</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t>
            </a:r>
          </a:p>
          <a:p>
            <a:pPr lvl="1"/>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Sucht ähnliche Textstellen zur Nutzerfrage (z. B. Cosine-Ähnlichkeit).</a:t>
            </a:r>
          </a:p>
          <a:p>
            <a:r>
              <a:rPr lang="de-DE" sz="900" b="1"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Generator (LLM)</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t>
            </a:r>
          </a:p>
          <a:p>
            <a:pPr lvl="1"/>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Formuliert Antworten aus dem Kontext (z. B. </a:t>
            </a:r>
            <a:r>
              <a:rPr lang="de-DE" sz="900" b="1"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Flan-T5</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a:t>
            </a:r>
            <a:r>
              <a:rPr lang="de-DE" sz="900" b="1"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GPT-3.5</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t>
            </a:r>
          </a:p>
          <a:p>
            <a:pPr lvl="1"/>
            <a:endPar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r>
              <a:rPr lang="de-DE" sz="1600">
                <a:latin typeface="Arial" panose="020B0604020202020204" pitchFamily="34" charset="0"/>
                <a:cs typeface="Arial" panose="020B0604020202020204" pitchFamily="34" charset="0"/>
              </a:rPr>
              <a:t>Ausblick</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RAG Pipeline mit 2 LLM: ein großes, eloquentes LLM, das einen großen Prompt verarbeiten kann (z. B. </a:t>
            </a:r>
            <a:r>
              <a:rPr lang="de-DE" sz="1600">
                <a:latin typeface="Arial" panose="020B0604020202020204" pitchFamily="34" charset="0"/>
                <a:cs typeface="Arial" panose="020B0604020202020204" pitchFamily="34" charset="0"/>
                <a:hlinkClick r:id="rId11"/>
              </a:rPr>
              <a:t>Mixtral – 8x7B – Instruct</a:t>
            </a:r>
            <a:r>
              <a:rPr lang="de-DE" sz="1600">
                <a:latin typeface="Arial" panose="020B0604020202020204" pitchFamily="34" charset="0"/>
                <a:cs typeface="Arial" panose="020B0604020202020204" pitchFamily="34" charset="0"/>
              </a:rPr>
              <a:t>), und ein kleines, schnelles LLM, das sehr präzise Anweisungen befolgen und sehr präzise antworten kann (z. B. </a:t>
            </a:r>
            <a:r>
              <a:rPr lang="de-DE" sz="1600">
                <a:latin typeface="Arial" panose="020B0604020202020204" pitchFamily="34" charset="0"/>
                <a:cs typeface="Arial" panose="020B0604020202020204" pitchFamily="34" charset="0"/>
                <a:hlinkClick r:id="rId12"/>
              </a:rPr>
              <a:t>Nous Hermes 2 – SOLAR 10.7B</a:t>
            </a:r>
            <a:r>
              <a:rPr lang="de-DE" sz="1600">
                <a:latin typeface="Arial" panose="020B0604020202020204" pitchFamily="34" charset="0"/>
                <a:cs typeface="Arial" panose="020B0604020202020204" pitchFamily="34" charset="0"/>
              </a:rPr>
              <a:t>).</a:t>
            </a:r>
          </a:p>
          <a:p>
            <a:pPr lvl="1"/>
            <a:endPar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b="0"/>
          </a:p>
        </p:txBody>
      </p:sp>
      <p:sp>
        <p:nvSpPr>
          <p:cNvPr id="4" name="Foliennummernplatzhalter 3"/>
          <p:cNvSpPr>
            <a:spLocks noGrp="1"/>
          </p:cNvSpPr>
          <p:nvPr>
            <p:ph type="sldNum" sz="quarter" idx="10"/>
          </p:nvPr>
        </p:nvSpPr>
        <p:spPr/>
        <p:txBody>
          <a:bodyPr/>
          <a:lstStyle/>
          <a:p>
            <a:fld id="{C46A34EA-5938-436D-8788-E6E8D1FD0DF7}" type="slidenum">
              <a:rPr lang="de-DE" smtClean="0"/>
              <a:t>69</a:t>
            </a:fld>
            <a:endParaRPr lang="de-DE"/>
          </a:p>
        </p:txBody>
      </p:sp>
    </p:spTree>
    <p:extLst>
      <p:ext uri="{BB962C8B-B14F-4D97-AF65-F5344CB8AC3E}">
        <p14:creationId xmlns:p14="http://schemas.microsoft.com/office/powerpoint/2010/main" val="2810153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Transformer auch erfolgreich in der Bestimmung langer (&gt; 200 000 Basenpaare) gen expressions in der Genetik.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Sichtweise auf den Use Case Text übersetzen und Vorhersage des nächsten Wortes ist</a:t>
            </a:r>
            <a:r>
              <a:rPr lang="de-DE" baseline="0"/>
              <a:t> für diese Vorlesung einfach gefasst.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Transformer haben keine biologische Entwicklungsidee, wie bei Perzeptron und CNN.</a:t>
            </a:r>
            <a:endParaRPr lang="de-DE"/>
          </a:p>
          <a:p>
            <a:pPr marL="171450" indent="-171450">
              <a:buFont typeface="Arial" panose="020B0604020202020204" pitchFamily="34" charset="0"/>
              <a:buChar char="•"/>
            </a:pPr>
            <a:r>
              <a:rPr lang="de-DE"/>
              <a:t>Stochastischer</a:t>
            </a:r>
            <a:r>
              <a:rPr lang="de-DE" baseline="0"/>
              <a:t> Papagei? Siehe Stricker (2024)</a:t>
            </a:r>
          </a:p>
          <a:p>
            <a:pPr marL="171450" indent="-171450">
              <a:buFont typeface="Arial" panose="020B0604020202020204" pitchFamily="34" charset="0"/>
              <a:buChar char="•"/>
            </a:pPr>
            <a:r>
              <a:rPr lang="de-DE" baseline="0"/>
              <a:t>Fail: Chatbot Microsoft Tay 2016 nach 2 Stunden abgeschaltet, weil er Hassreden von Trollbenutzern wiederholte.</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Attention Mechanismen e</a:t>
            </a:r>
            <a:r>
              <a:rPr lang="en-US"/>
              <a:t>ingeführt von Ashish Vaswani et al. (2017) Attention Is All You Need, https://arxiv.org/abs/1706.03762</a:t>
            </a:r>
            <a:r>
              <a:rPr lang="de-DE"/>
              <a:t>, abgerufen 13.06.2023.</a:t>
            </a:r>
          </a:p>
          <a:p>
            <a:endParaRPr lang="de-DE"/>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72</a:t>
            </a:fld>
            <a:endParaRPr lang="de-DE"/>
          </a:p>
        </p:txBody>
      </p:sp>
    </p:spTree>
    <p:extLst>
      <p:ext uri="{BB962C8B-B14F-4D97-AF65-F5344CB8AC3E}">
        <p14:creationId xmlns:p14="http://schemas.microsoft.com/office/powerpoint/2010/main" val="42468444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Hier</a:t>
            </a:r>
            <a:r>
              <a:rPr lang="de-DE" baseline="0"/>
              <a:t> nun Use Case / Task Text übersetzen. Bitte Fokus auf „the green witch arrived“.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Im Training wird die Übersetzung dem Decoder als Input gegeben.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Übersetzungen verlangen verschieden lange Sequenzen in Eingabe und Ausgabe und den Kontext.</a:t>
            </a:r>
            <a:r>
              <a:rPr lang="de-DE" baseline="0"/>
              <a:t> </a:t>
            </a:r>
            <a:r>
              <a:rPr lang="de-DE"/>
              <a:t>Eingabedaten sind Paare von übersetzten Sätzen.</a:t>
            </a:r>
          </a:p>
          <a:p>
            <a:pPr marL="171450" indent="-171450">
              <a:buFont typeface="Arial" panose="020B0604020202020204" pitchFamily="34" charset="0"/>
              <a:buChar char="•"/>
            </a:pPr>
            <a:r>
              <a:rPr lang="de-DE"/>
              <a:t>BOW und word2vec können das nicht, da sie nur Einzelwörter kennen. </a:t>
            </a:r>
          </a:p>
          <a:p>
            <a:pPr marL="171450" indent="-171450">
              <a:buFont typeface="Arial" panose="020B0604020202020204" pitchFamily="34" charset="0"/>
              <a:buChar char="•"/>
            </a:pPr>
            <a:r>
              <a:rPr lang="de-DE"/>
              <a:t>autoregressiv heisst hier ein Wort nach dem anderen.</a:t>
            </a:r>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oben aus </a:t>
            </a:r>
            <a:r>
              <a:rPr lang="en-US"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Daniel Jurafsky &amp; James H. Martin (2023)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Speech and Language Processing, 3. Auflage, </a:t>
            </a:r>
            <a:r>
              <a:rPr lang="de-DE"/>
              <a:t>https://web.stanford.edu/~jurafsky/slp3/ed3book.pdf, p.202-203, abgerufen 13.06.2023.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73</a:t>
            </a:fld>
            <a:endParaRPr lang="de-DE"/>
          </a:p>
        </p:txBody>
      </p:sp>
    </p:spTree>
    <p:extLst>
      <p:ext uri="{BB962C8B-B14F-4D97-AF65-F5344CB8AC3E}">
        <p14:creationId xmlns:p14="http://schemas.microsoft.com/office/powerpoint/2010/main" val="27479240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In den En- und Decoderketten werden nach oben immer größere Textteile abstrahiert.</a:t>
            </a:r>
          </a:p>
          <a:p>
            <a:pPr marL="171450" indent="-171450">
              <a:buFont typeface="Arial" panose="020B0604020202020204" pitchFamily="34" charset="0"/>
              <a:buChar char="•"/>
            </a:pPr>
            <a:r>
              <a:rPr lang="de-DE"/>
              <a:t>Die Trennung En-/Decoder entspricht der menschlichen</a:t>
            </a:r>
            <a:r>
              <a:rPr lang="de-DE" baseline="0"/>
              <a:t> Übersetzung: Ein Übersetzer liest zuerst den gesamten Eingabesatz.</a:t>
            </a:r>
          </a:p>
          <a:p>
            <a:pPr marL="171450" indent="-171450">
              <a:buFont typeface="Arial" panose="020B0604020202020204" pitchFamily="34" charset="0"/>
              <a:buChar char="•"/>
            </a:pPr>
            <a:r>
              <a:rPr lang="de-DE"/>
              <a:t>6 Encoder und Decoder </a:t>
            </a:r>
            <a:r>
              <a:rPr lang="de-DE" baseline="0"/>
              <a:t>basieren auf der Originalarbeit von </a:t>
            </a:r>
            <a:r>
              <a:rPr lang="en-US"/>
              <a:t>Vaswani et al. (2017). Nach Vaswani benötigen Transformer keine RNN.</a:t>
            </a:r>
            <a:endParaRPr lang="de-DE"/>
          </a:p>
          <a:p>
            <a:pPr marL="171450" indent="-171450">
              <a:buFont typeface="Arial" panose="020B0604020202020204" pitchFamily="34" charset="0"/>
              <a:buChar char="•"/>
            </a:pPr>
            <a:r>
              <a:rPr lang="de-DE"/>
              <a:t>Jeder Encoder besteht aus 2 Einheiten: Self-Attention layer und FFN layer.</a:t>
            </a:r>
          </a:p>
          <a:p>
            <a:pPr marL="171450" indent="-171450">
              <a:buFont typeface="Arial" panose="020B0604020202020204" pitchFamily="34" charset="0"/>
              <a:buChar char="•"/>
            </a:pPr>
            <a:r>
              <a:rPr lang="de-DE"/>
              <a:t>Der letzte Encoder übergibt seine self-attention Vektoren an alle Decoder.</a:t>
            </a:r>
          </a:p>
          <a:p>
            <a:pPr marL="171450" indent="-171450">
              <a:buFont typeface="Arial" panose="020B0604020202020204" pitchFamily="34" charset="0"/>
              <a:buChar char="•"/>
            </a:pPr>
            <a:r>
              <a:rPr lang="de-DE"/>
              <a:t>Als Input bekommen die Decoder einen word embedding Vektor (z.B.</a:t>
            </a:r>
            <a:r>
              <a:rPr lang="de-DE" baseline="0"/>
              <a:t> 512), den sie weiter geben.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Jeder Decoder besteht aus 3 Einheiten: Self-Attention layer, Encoder-Decoder layer und FFN layer.</a:t>
            </a:r>
          </a:p>
          <a:p>
            <a:pPr marL="171450" indent="-171450">
              <a:buFont typeface="Arial" panose="020B0604020202020204" pitchFamily="34" charset="0"/>
              <a:buChar char="•"/>
            </a:pPr>
            <a:r>
              <a:rPr lang="de-DE"/>
              <a:t>Schnell nach den</a:t>
            </a:r>
            <a:r>
              <a:rPr lang="de-DE" baseline="0"/>
              <a:t> ersten Anwendungen wurde klar, dass die Aufgaben auch von En- oder Decodern alleine übernommen werden können.</a:t>
            </a:r>
            <a:endParaRPr lang="de-DE"/>
          </a:p>
          <a:p>
            <a:r>
              <a:rPr lang="de-DE"/>
              <a:t>Falls die Aufgabestellung eine Klassifikation ist, wie bei seq2word Modellen, dann kann hinter</a:t>
            </a:r>
            <a:r>
              <a:rPr lang="de-DE" baseline="0"/>
              <a:t> den Encodern ein FNN zur Klassifikation nachgeschaltet werden.</a:t>
            </a:r>
            <a:endParaRPr lang="de-DE"/>
          </a:p>
          <a:p>
            <a:endParaRPr lang="de-DE"/>
          </a:p>
          <a:p>
            <a:r>
              <a:rPr lang="de-DE"/>
              <a:t>Abb. Aus Jay Alammar (2018) The Illustrated Transformer, Blog, https://jalammar.github.io/illustrated-transformer/, abgerufen 13.06.2023. Hier wird Bezug</a:t>
            </a:r>
            <a:r>
              <a:rPr lang="de-DE" baseline="0"/>
              <a:t> genommen auf ein interaktives Jupyter Notebook zur Visualierung der Vorgänge in einzelnen Schichten.</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74</a:t>
            </a:fld>
            <a:endParaRPr lang="de-DE"/>
          </a:p>
        </p:txBody>
      </p:sp>
    </p:spTree>
    <p:extLst>
      <p:ext uri="{BB962C8B-B14F-4D97-AF65-F5344CB8AC3E}">
        <p14:creationId xmlns:p14="http://schemas.microsoft.com/office/powerpoint/2010/main" val="42332237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aseline="0"/>
              <a:t>Stack Nx mal von gleich dimensionierten Blockfolgen von Attention Matrizen und FNN.</a:t>
            </a:r>
          </a:p>
          <a:p>
            <a:pPr marL="171450" indent="-171450">
              <a:buFont typeface="Arial" panose="020B0604020202020204" pitchFamily="34" charset="0"/>
              <a:buChar char="•"/>
            </a:pPr>
            <a:r>
              <a:rPr lang="de-DE" baseline="0"/>
              <a:t>Positional encodings nach Input und vor Output</a:t>
            </a:r>
          </a:p>
          <a:p>
            <a:pPr marL="171450" indent="-171450">
              <a:buFont typeface="Arial" panose="020B0604020202020204" pitchFamily="34" charset="0"/>
              <a:buChar char="•"/>
            </a:pPr>
            <a:r>
              <a:rPr lang="de-DE" baseline="0"/>
              <a:t>Passt Shifted right outputs als Eingabe für das Training für Japanisch, Arabisch?</a:t>
            </a:r>
          </a:p>
          <a:p>
            <a:endParaRPr lang="de-DE" baseline="0"/>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Nach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Abbildung links aus </a:t>
            </a:r>
            <a:r>
              <a:rPr lang="de-DE"/>
              <a:t>Vaswani et al. (2017) </a:t>
            </a:r>
            <a:r>
              <a:rPr lang="en-US"/>
              <a:t>Attention Is All You Need, https://arxiv.org/abs/1706.03762, abgerufen </a:t>
            </a:r>
            <a:r>
              <a:rPr lang="de-DE"/>
              <a:t>13.06.2023</a:t>
            </a:r>
            <a:r>
              <a:rPr lang="en-US"/>
              <a:t>.</a:t>
            </a:r>
          </a:p>
          <a:p>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Siehe auch Raymond S. T. Lee</a:t>
            </a:r>
            <a:r>
              <a:rPr lang="de-DE"/>
              <a:t> </a:t>
            </a:r>
            <a:r>
              <a:rPr lang="de-DE" baseline="0"/>
              <a:t> (2024, S.189) </a:t>
            </a:r>
            <a:r>
              <a:rPr lang="en-US"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Natural Language Processing - A Textbook with Python Implementation, Springer Verlag.</a:t>
            </a:r>
          </a:p>
          <a:p>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Abbildung rechts aus Sebastion Raschka (2024) </a:t>
            </a:r>
            <a:r>
              <a:rPr lang="en-US"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Build a Large Language Model from Scratch,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Manning Publications Co. (Im O‘Reilly Verlag).</a:t>
            </a:r>
            <a:r>
              <a:rPr lang="en-US"/>
              <a:t/>
            </a:r>
            <a:br>
              <a:rPr lang="en-US"/>
            </a:b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75</a:t>
            </a:fld>
            <a:endParaRPr lang="de-DE"/>
          </a:p>
        </p:txBody>
      </p:sp>
    </p:spTree>
    <p:extLst>
      <p:ext uri="{BB962C8B-B14F-4D97-AF65-F5344CB8AC3E}">
        <p14:creationId xmlns:p14="http://schemas.microsoft.com/office/powerpoint/2010/main" val="1095977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Attention Aufmerksamkeit. Nicht mehr nur die Häufigkeiten,</a:t>
            </a:r>
            <a:r>
              <a:rPr lang="de-DE" baseline="0"/>
              <a:t> sondern Beziehungen zwischen Worten werden aufgedeckt. Beispiel ist eine Nominalphrase („die Katze“) abgeleitet aus dem grammtikalischen Part-of-Speech (POS) Analyse der Datenvorbereitung.</a:t>
            </a:r>
            <a:endParaRPr lang="de-DE"/>
          </a:p>
          <a:p>
            <a:pPr marL="171450" indent="-171450">
              <a:buFont typeface="Arial" panose="020B0604020202020204" pitchFamily="34" charset="0"/>
              <a:buChar char="•"/>
            </a:pPr>
            <a:r>
              <a:rPr lang="de-DE"/>
              <a:t>Self-Attention, wie vom Lesen eines Menschen bekannt. Wir achten auch zuerst auf die wichtigen Satzteile. Ähnlich bei der visuellen Wahrnehmung,</a:t>
            </a:r>
            <a:r>
              <a:rPr lang="de-DE" baseline="0"/>
              <a:t> z.B. achten wir auf Gesichter. Diese Intuition muss jedoch mathematisch berechnet werden.</a:t>
            </a:r>
          </a:p>
          <a:p>
            <a:pPr marL="171450" indent="-171450">
              <a:buFont typeface="Arial" panose="020B0604020202020204" pitchFamily="34" charset="0"/>
              <a:buChar char="•"/>
            </a:pPr>
            <a:r>
              <a:rPr lang="de-DE" baseline="0"/>
              <a:t>Weiteres siehe Stricker (2024, S. 164 ff.)</a:t>
            </a:r>
          </a:p>
          <a:p>
            <a:endParaRPr lang="de-DE" baseline="0"/>
          </a:p>
          <a:p>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a:t>Abb. aus Giuliano Giacaglia (2019) How Transformers Work, Blog, Aus https://towardsdatascience.com/transformers-141e32e69591</a:t>
            </a:r>
            <a:r>
              <a:rPr lang="de-DE"/>
              <a:t>, abgerufen 13.06.2023.</a:t>
            </a:r>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en-US"/>
              <a:t>Self Attention eingeführt von Ashish Vaswani et al. (2017) Attention Is All You Need, https://arxiv.org/abs/1706.03762</a:t>
            </a:r>
            <a:r>
              <a:rPr lang="de-DE"/>
              <a:t>, abgerufen 13.06.2023.</a:t>
            </a:r>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76</a:t>
            </a:fld>
            <a:endParaRPr lang="de-DE"/>
          </a:p>
        </p:txBody>
      </p:sp>
    </p:spTree>
    <p:extLst>
      <p:ext uri="{BB962C8B-B14F-4D97-AF65-F5344CB8AC3E}">
        <p14:creationId xmlns:p14="http://schemas.microsoft.com/office/powerpoint/2010/main" val="1151156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Input der Attention Matrizen sind die kombinierten</a:t>
            </a:r>
            <a:r>
              <a:rPr lang="de-DE" baseline="0"/>
              <a:t> word und positional embeddings des Inputs.</a:t>
            </a:r>
          </a:p>
          <a:p>
            <a:pPr marL="171450" indent="-171450">
              <a:buFont typeface="Arial" panose="020B0604020202020204" pitchFamily="34" charset="0"/>
              <a:buChar char="•"/>
            </a:pPr>
            <a:r>
              <a:rPr lang="de-DE" baseline="0"/>
              <a:t>Lernziel: Matrixoperationen (Multiplikation, Skalarprodukt, Normalisierung)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Wirklich </a:t>
            </a:r>
            <a:r>
              <a:rPr lang="de-DE"/>
              <a:t>„Attention is all you need“ ? Danach sind noch FNN geschaltet. Ergbit ca 1/3 Gewichtung für den Attentionmeachnismus.</a:t>
            </a:r>
          </a:p>
          <a:p>
            <a:pPr marL="171450" indent="-171450">
              <a:buFont typeface="Arial" panose="020B0604020202020204" pitchFamily="34" charset="0"/>
              <a:buChar char="•"/>
            </a:pPr>
            <a:endParaRPr lang="de-DE" baseline="0"/>
          </a:p>
          <a:p>
            <a:pPr marL="171450" indent="-171450">
              <a:buFont typeface="Arial" panose="020B0604020202020204" pitchFamily="34" charset="0"/>
              <a:buChar char="•"/>
            </a:pPr>
            <a:endParaRPr lang="de-DE" baseline="0"/>
          </a:p>
          <a:p>
            <a:pPr marL="0" indent="0">
              <a:buFont typeface="Arial" panose="020B0604020202020204" pitchFamily="34" charset="0"/>
              <a:buNone/>
            </a:pPr>
            <a:r>
              <a:rPr lang="de-DE" baseline="0"/>
              <a:t>Verfiefung finden Sie in:</a:t>
            </a:r>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a:t>
            </a:r>
            <a:r>
              <a:rPr lang="en-US" b="0"/>
              <a:t>Grant Sanderson (2024) Visualizing transformers and attention | Talk for TNG Big Tech Day '24, München, Vortrag, https://www.youtube.com/watch?v=KJtZARuO3JY, abgerufen 23.11.2024 und den Videos</a:t>
            </a:r>
            <a:r>
              <a:rPr lang="en-US" b="0" baseline="0"/>
              <a:t> DL1 bis DL7 zu Attention in transformers, visually explained.</a:t>
            </a:r>
            <a:endParaRPr lang="en-US" b="0"/>
          </a:p>
          <a:p>
            <a:pPr marL="0" marR="0" indent="0" algn="l" defTabSz="914400" rtl="0" eaLnBrk="1" fontAlgn="auto" latinLnBrk="0" hangingPunct="1">
              <a:lnSpc>
                <a:spcPct val="100000"/>
              </a:lnSpc>
              <a:spcBef>
                <a:spcPts val="0"/>
              </a:spcBef>
              <a:spcAft>
                <a:spcPts val="0"/>
              </a:spcAft>
              <a:buClrTx/>
              <a:buSzTx/>
              <a:buFontTx/>
              <a:buNone/>
              <a:tabLst/>
              <a:defRPr/>
            </a:pPr>
            <a:r>
              <a:rPr lang="en-US" b="0"/>
              <a:t>Sebastian Raschka (2023) Understanding and Coding the Self-Attention Mechanism of Large Language Models From Scratch, blog, https://sebastianraschka.com/blog/2023/self-attention-from-scratch.html, , abgerufen 23.11.2024</a:t>
            </a:r>
          </a:p>
          <a:p>
            <a:endParaRPr lang="de-DE"/>
          </a:p>
          <a:p>
            <a:endParaRPr lang="de-DE"/>
          </a:p>
          <a:p>
            <a:pPr marL="0" indent="0">
              <a:buFont typeface="Arial" panose="020B0604020202020204" pitchFamily="34" charset="0"/>
              <a:buNone/>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77</a:t>
            </a:fld>
            <a:endParaRPr lang="de-DE"/>
          </a:p>
        </p:txBody>
      </p:sp>
    </p:spTree>
    <p:extLst>
      <p:ext uri="{BB962C8B-B14F-4D97-AF65-F5344CB8AC3E}">
        <p14:creationId xmlns:p14="http://schemas.microsoft.com/office/powerpoint/2010/main" val="1375431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Zum Vergleich: Koeffizienten einer Regressionsgleichung werden durch das Verfahren der kleinsten Abweichungsquadrate trainiert.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In </a:t>
            </a:r>
            <a:r>
              <a:rPr lang="de-DE" err="1"/>
              <a:t>moderen</a:t>
            </a:r>
            <a:r>
              <a:rPr lang="de-DE"/>
              <a:t> KNN Ensembles sind auch einige der Hyperparameter trainierbar.</a:t>
            </a:r>
          </a:p>
        </p:txBody>
      </p:sp>
      <p:sp>
        <p:nvSpPr>
          <p:cNvPr id="4" name="Foliennummernplatzhalter 3"/>
          <p:cNvSpPr>
            <a:spLocks noGrp="1"/>
          </p:cNvSpPr>
          <p:nvPr>
            <p:ph type="sldNum" sz="quarter" idx="10"/>
          </p:nvPr>
        </p:nvSpPr>
        <p:spPr/>
        <p:txBody>
          <a:bodyPr/>
          <a:lstStyle/>
          <a:p>
            <a:fld id="{C46A34EA-5938-436D-8788-E6E8D1FD0DF7}" type="slidenum">
              <a:rPr lang="de-DE" smtClean="0"/>
              <a:t>7</a:t>
            </a:fld>
            <a:endParaRPr lang="de-DE"/>
          </a:p>
        </p:txBody>
      </p:sp>
    </p:spTree>
    <p:extLst>
      <p:ext uri="{BB962C8B-B14F-4D97-AF65-F5344CB8AC3E}">
        <p14:creationId xmlns:p14="http://schemas.microsoft.com/office/powerpoint/2010/main" val="159899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Konzept von self-attention stammt aus Vaswani et al. (2017).</a:t>
            </a:r>
            <a:r>
              <a:rPr lang="de-DE" baseline="0"/>
              <a:t> Umgesetzt in Query, Key und Value Matrizen. Hier nur Einführung zu den Queryvektoren und nur am Beispiel einer Dimension (Adjektiv?)</a:t>
            </a:r>
            <a:endParaRPr lang="de-DE"/>
          </a:p>
          <a:p>
            <a:pPr marL="171450" indent="-171450">
              <a:buFont typeface="Arial" panose="020B0604020202020204" pitchFamily="34" charset="0"/>
              <a:buChar char="•"/>
            </a:pPr>
            <a:r>
              <a:rPr lang="de-DE"/>
              <a:t>W1 ..</a:t>
            </a:r>
            <a:r>
              <a:rPr lang="de-DE" baseline="0"/>
              <a:t> Größe des Kontextfenster. 12278 bei GPT-3. Daher stark limitierender Faktor.</a:t>
            </a:r>
          </a:p>
          <a:p>
            <a:pPr marL="171450" indent="-171450">
              <a:buFont typeface="Arial" panose="020B0604020202020204" pitchFamily="34" charset="0"/>
              <a:buChar char="•"/>
            </a:pPr>
            <a:r>
              <a:rPr lang="de-DE" baseline="0"/>
              <a:t>Dimension der Queryvektor 128.</a:t>
            </a:r>
          </a:p>
          <a:p>
            <a:pPr marL="171450" indent="-171450">
              <a:buFont typeface="Arial" panose="020B0604020202020204" pitchFamily="34" charset="0"/>
              <a:buChar char="•"/>
            </a:pPr>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a:t>
            </a:r>
            <a:r>
              <a:rPr lang="en-US" b="0"/>
              <a:t>Grant Sanderson (2024) Visualizing transformers and attention | Talk for TNG Big Tech Day '24, München, Vortrag, https://www.youtube.com/watch?v=KJtZARuO3JY, abgerufen 23.11.2024</a:t>
            </a:r>
          </a:p>
          <a:p>
            <a:endParaRPr lang="de-DE"/>
          </a:p>
          <a:p>
            <a:endParaRPr lang="de-DE"/>
          </a:p>
          <a:p>
            <a:pPr marL="0" indent="0">
              <a:buFont typeface="Arial" panose="020B0604020202020204" pitchFamily="34" charset="0"/>
              <a:buNone/>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78</a:t>
            </a:fld>
            <a:endParaRPr lang="de-DE"/>
          </a:p>
        </p:txBody>
      </p:sp>
    </p:spTree>
    <p:extLst>
      <p:ext uri="{BB962C8B-B14F-4D97-AF65-F5344CB8AC3E}">
        <p14:creationId xmlns:p14="http://schemas.microsoft.com/office/powerpoint/2010/main" val="22691425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Fluffy und blue sollten in</a:t>
            </a:r>
            <a:r>
              <a:rPr lang="de-DE" baseline="0"/>
              <a:t> der Nähe des gelben Vektors liegen.</a:t>
            </a:r>
          </a:p>
          <a:p>
            <a:pPr marL="171450" indent="-171450">
              <a:buFont typeface="Arial" panose="020B0604020202020204" pitchFamily="34" charset="0"/>
              <a:buChar char="•"/>
            </a:pPr>
            <a:r>
              <a:rPr lang="de-DE" baseline="0"/>
              <a:t>Ende der Rechenvorschriften sind trainierte Matrizen für Query, Key und Value für jeden Head getrennt.</a:t>
            </a:r>
          </a:p>
          <a:p>
            <a:pPr marL="171450" indent="-171450">
              <a:buFont typeface="Arial" panose="020B0604020202020204" pitchFamily="34" charset="0"/>
              <a:buChar char="•"/>
            </a:pPr>
            <a:r>
              <a:rPr lang="de-DE" baseline="0"/>
              <a:t>Diagramm unten zeigt Attention Pattern.</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a:t>
            </a:r>
            <a:r>
              <a:rPr lang="en-US" b="0"/>
              <a:t>Grant Sanderson (2024) Visualizing transformers and attention | Talk for TNG Big Tech Day '24, München, Vortrag, https://www.youtube.com/watch?v=KJtZARuO3JY, abgerufen 23.11.2024</a:t>
            </a:r>
          </a:p>
          <a:p>
            <a:endParaRPr lang="de-DE"/>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79</a:t>
            </a:fld>
            <a:endParaRPr lang="de-DE"/>
          </a:p>
        </p:txBody>
      </p:sp>
    </p:spTree>
    <p:extLst>
      <p:ext uri="{BB962C8B-B14F-4D97-AF65-F5344CB8AC3E}">
        <p14:creationId xmlns:p14="http://schemas.microsoft.com/office/powerpoint/2010/main" val="20393767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a:t>
            </a:r>
            <a:r>
              <a:rPr lang="en-US" b="0"/>
              <a:t>Grant Sanderson (2024) Visualizing transformers and attention | Talk for TNG Big Tech Day '24, München, Vortrag, https://www.youtube.com/watch?v=KJtZARuO3JY, abgerufen 23.11.2024</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80</a:t>
            </a:fld>
            <a:endParaRPr lang="de-DE"/>
          </a:p>
        </p:txBody>
      </p:sp>
    </p:spTree>
    <p:extLst>
      <p:ext uri="{BB962C8B-B14F-4D97-AF65-F5344CB8AC3E}">
        <p14:creationId xmlns:p14="http://schemas.microsoft.com/office/powerpoint/2010/main" val="38360293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Anzahl der Parameter</a:t>
            </a:r>
            <a:r>
              <a:rPr lang="de-DE" baseline="0"/>
              <a:t> und </a:t>
            </a:r>
            <a:r>
              <a:rPr lang="de-DE"/>
              <a:t>Trainingskosten werden als Hyperparameter bezeichnet.</a:t>
            </a:r>
          </a:p>
          <a:p>
            <a:pPr marL="171450" indent="-171450">
              <a:buFont typeface="Arial" panose="020B0604020202020204" pitchFamily="34" charset="0"/>
              <a:buChar char="•"/>
            </a:pPr>
            <a:r>
              <a:rPr lang="de-DE"/>
              <a:t>Wieviele Epochen</a:t>
            </a:r>
            <a:r>
              <a:rPr lang="de-DE" baseline="0"/>
              <a:t> im Training stehen dahinter? Welche Hardware? Im Detail sind die Modelle über Herstellergrenzen nicht vergleichbar.</a:t>
            </a:r>
            <a:endParaRPr lang="de-DE"/>
          </a:p>
          <a:p>
            <a:endParaRPr lang="de-DE"/>
          </a:p>
          <a:p>
            <a:endParaRPr lang="de-DE"/>
          </a:p>
          <a:p>
            <a:endParaRPr lang="de-DE"/>
          </a:p>
          <a:p>
            <a:r>
              <a:rPr lang="de-DE"/>
              <a:t>Abbildungen von https://en.wikipedia.org/wiki/Large_language_model, abgerufen 13.08.2024</a:t>
            </a:r>
            <a:r>
              <a:rPr lang="de-DE" baseline="0"/>
              <a:t> und</a:t>
            </a:r>
            <a:endParaRPr lang="de-DE"/>
          </a:p>
          <a:p>
            <a:r>
              <a:rPr lang="de-DE"/>
              <a:t>https://medium.com/@georgeanil/visualizing-size-of-large-language-models-ec576caa5557, abgerufen 13.08.2024.</a:t>
            </a:r>
          </a:p>
        </p:txBody>
      </p:sp>
      <p:sp>
        <p:nvSpPr>
          <p:cNvPr id="4" name="Foliennummernplatzhalter 3"/>
          <p:cNvSpPr>
            <a:spLocks noGrp="1"/>
          </p:cNvSpPr>
          <p:nvPr>
            <p:ph type="sldNum" sz="quarter" idx="10"/>
          </p:nvPr>
        </p:nvSpPr>
        <p:spPr/>
        <p:txBody>
          <a:bodyPr/>
          <a:lstStyle/>
          <a:p>
            <a:fld id="{C46A34EA-5938-436D-8788-E6E8D1FD0DF7}" type="slidenum">
              <a:rPr lang="de-DE" smtClean="0"/>
              <a:t>81</a:t>
            </a:fld>
            <a:endParaRPr lang="de-DE"/>
          </a:p>
        </p:txBody>
      </p:sp>
    </p:spTree>
    <p:extLst>
      <p:ext uri="{BB962C8B-B14F-4D97-AF65-F5344CB8AC3E}">
        <p14:creationId xmlns:p14="http://schemas.microsoft.com/office/powerpoint/2010/main" val="14550589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Sind die Grenzen</a:t>
            </a:r>
            <a:r>
              <a:rPr lang="de-DE" baseline="0"/>
              <a:t> von KI (deren Fehler heute) die zukünftige Forschung?</a:t>
            </a:r>
            <a:endParaRPr lang="de-DE"/>
          </a:p>
          <a:p>
            <a:pPr marL="171450" indent="-171450">
              <a:buFont typeface="Arial" panose="020B0604020202020204" pitchFamily="34" charset="0"/>
              <a:buChar char="•"/>
            </a:pPr>
            <a:r>
              <a:rPr lang="de-DE"/>
              <a:t>Bild kann auch sein Prozessdiagramm, Chemische Formel, technische Zeichnungen.</a:t>
            </a:r>
          </a:p>
          <a:p>
            <a:pPr marL="171450" indent="-171450">
              <a:buFont typeface="Arial" panose="020B0604020202020204" pitchFamily="34" charset="0"/>
              <a:buChar char="•"/>
            </a:pPr>
            <a:r>
              <a:rPr lang="de-DE"/>
              <a:t>Großer Markt der Code Generierung ist</a:t>
            </a:r>
            <a:r>
              <a:rPr lang="de-DE" baseline="0"/>
              <a:t> die </a:t>
            </a:r>
            <a:r>
              <a:rPr lang="de-DE"/>
              <a:t>Automatische Code Erneuerung/Migration (Cobol nach Java etc), ohne Faktor</a:t>
            </a:r>
            <a:r>
              <a:rPr lang="de-DE" baseline="0"/>
              <a:t> Mensch.</a:t>
            </a:r>
          </a:p>
          <a:p>
            <a:pPr marL="171450" indent="-171450">
              <a:buFont typeface="Arial" panose="020B0604020202020204" pitchFamily="34" charset="0"/>
              <a:buChar char="•"/>
            </a:pPr>
            <a:r>
              <a:rPr lang="de-DE" baseline="0"/>
              <a:t>gemini.google.com</a:t>
            </a:r>
          </a:p>
          <a:p>
            <a:pPr marL="171450" indent="-171450">
              <a:buFont typeface="Arial" panose="020B0604020202020204" pitchFamily="34" charset="0"/>
              <a:buChar char="•"/>
            </a:pPr>
            <a:endParaRPr lang="de-DE" baseline="0"/>
          </a:p>
          <a:p>
            <a:pPr marL="0" indent="0">
              <a:buFont typeface="Arial" panose="020B0604020202020204" pitchFamily="34" charset="0"/>
              <a:buNone/>
            </a:pPr>
            <a:r>
              <a:rPr lang="de-DE"/>
              <a:t>Jörn Loviscach:</a:t>
            </a:r>
            <a:r>
              <a:rPr lang="de-DE" baseline="0"/>
              <a:t> „So bestehen ChatGPT, Claude und Gemini meine Klausuren zu Mathematik, Informatik und Windenergie inzwischen locker. Die Studierenden nicht.“</a:t>
            </a:r>
          </a:p>
          <a:p>
            <a:pPr marL="0" indent="0">
              <a:buFont typeface="Arial" panose="020B0604020202020204" pitchFamily="34" charset="0"/>
              <a:buNone/>
            </a:pPr>
            <a:endParaRPr lang="de-DE" baseline="0"/>
          </a:p>
          <a:p>
            <a:pPr marL="0" indent="0">
              <a:buFont typeface="Arial" panose="020B0604020202020204" pitchFamily="34" charset="0"/>
              <a:buNone/>
            </a:pPr>
            <a:r>
              <a:rPr lang="de-DE" baseline="0"/>
              <a:t>Abildung aus : </a:t>
            </a:r>
            <a:r>
              <a:rPr lang="de-DE"/>
              <a:t>Jörn Loviscach (2024) </a:t>
            </a:r>
            <a:r>
              <a:rPr lang="de-DE" baseline="0"/>
              <a:t>Missing Link - Die GPT-fizierung des Studiums​, Zeitschriftenartikel, https://www.heise.de/meinung/Missing-Link-Die-GPT-fizierung-des-Studiums-9791173.html?seite=all, abgerufen 14.08.2024.</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82</a:t>
            </a:fld>
            <a:endParaRPr lang="de-DE"/>
          </a:p>
        </p:txBody>
      </p:sp>
    </p:spTree>
    <p:extLst>
      <p:ext uri="{BB962C8B-B14F-4D97-AF65-F5344CB8AC3E}">
        <p14:creationId xmlns:p14="http://schemas.microsoft.com/office/powerpoint/2010/main" val="14668617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Toxischen Inhalt meiden geht wenn zuvor eine speziell</a:t>
            </a:r>
            <a:r>
              <a:rPr lang="de-DE" baseline="0"/>
              <a:t> trainierte</a:t>
            </a:r>
            <a:r>
              <a:rPr lang="de-DE"/>
              <a:t> LLM diesen erkennt. Bis vor wenigen Jahren galt nur ein Ausschluß mit Black Lists of</a:t>
            </a:r>
            <a:r>
              <a:rPr lang="de-DE" baseline="0"/>
              <a:t> dirty and insulting words. Beispiel Google‘ Reduktion des common crawl Korpus von 15 TB auf 650 MB cleaned and condensed.</a:t>
            </a:r>
            <a:endParaRPr lang="de-DE"/>
          </a:p>
          <a:p>
            <a:pPr marL="171450" indent="-171450">
              <a:buFont typeface="Arial" panose="020B0604020202020204" pitchFamily="34" charset="0"/>
              <a:buChar char="•"/>
            </a:pPr>
            <a:r>
              <a:rPr lang="de-DE"/>
              <a:t>Rechnen:</a:t>
            </a:r>
          </a:p>
          <a:p>
            <a:pPr marL="628650" lvl="1" indent="-171450">
              <a:buFont typeface="Arial" panose="020B0604020202020204" pitchFamily="34" charset="0"/>
              <a:buChar char="•"/>
            </a:pPr>
            <a:r>
              <a:rPr lang="de-DE"/>
              <a:t>354 * 139 =,</a:t>
            </a:r>
            <a:r>
              <a:rPr lang="de-DE" baseline="0"/>
              <a:t> ausser diese Berechnung wurde trainiert.</a:t>
            </a:r>
            <a:endParaRPr lang="de-DE"/>
          </a:p>
          <a:p>
            <a:pPr marL="628650" lvl="1" indent="-171450">
              <a:buFont typeface="Arial" panose="020B0604020202020204" pitchFamily="34" charset="0"/>
              <a:buChar char="•"/>
            </a:pPr>
            <a:r>
              <a:rPr lang="de-DE"/>
              <a:t> LMM schätzen</a:t>
            </a:r>
            <a:r>
              <a:rPr lang="de-DE" baseline="0"/>
              <a:t> immer nur die Wahrscheinlichkeit des nächsten Wortes. Sie berechnen nicht. Siehe Stricker (2024, S.125 ff.).</a:t>
            </a:r>
            <a:endParaRPr lang="de-DE"/>
          </a:p>
          <a:p>
            <a:pPr marL="628650" lvl="1" indent="-171450">
              <a:buFont typeface="Arial" panose="020B0604020202020204" pitchFamily="34" charset="0"/>
              <a:buChar char="•"/>
            </a:pPr>
            <a:r>
              <a:rPr lang="de-DE"/>
              <a:t>Umso</a:t>
            </a:r>
            <a:r>
              <a:rPr lang="de-DE" baseline="0"/>
              <a:t> mehr Stellen</a:t>
            </a:r>
            <a:r>
              <a:rPr lang="de-DE"/>
              <a:t> Zahlen</a:t>
            </a:r>
            <a:r>
              <a:rPr lang="de-DE" baseline="0"/>
              <a:t> haben, umso ungenauer die Ergebnisse. </a:t>
            </a:r>
            <a:r>
              <a:rPr lang="de-DE"/>
              <a:t>siehe https://loeber.substack.com/p/16-notes-on-arithmetic-in-gpt-4, abgerufen 13.08.2024. Lösung: per Prompt den Alogrithmus der Summation beschreiben.</a:t>
            </a:r>
          </a:p>
          <a:p>
            <a:pPr marL="171450" indent="-171450">
              <a:buFont typeface="Arial" panose="020B0604020202020204" pitchFamily="34" charset="0"/>
              <a:buChar char="•"/>
            </a:pPr>
            <a:r>
              <a:rPr lang="de-DE"/>
              <a:t>Halluzinationen</a:t>
            </a:r>
            <a:r>
              <a:rPr lang="de-DE" baseline="0"/>
              <a:t>: Lösung u.a. Nicht nur eine Ausgabe generieren, sondern mehrere und diese dann separat testen, wie Vergleich mit ground truth oder externem Wissen.</a:t>
            </a:r>
          </a:p>
          <a:p>
            <a:pPr marL="171450" indent="-171450">
              <a:buFont typeface="Arial" panose="020B0604020202020204" pitchFamily="34" charset="0"/>
              <a:buChar char="•"/>
            </a:pPr>
            <a:r>
              <a:rPr lang="de-DE" baseline="0"/>
              <a:t>Bias: Generierte Bilder von Aufsichtsräten, Skretärinnen mannlich oder weiblich entsprechen den Häufigkeiten in den Trainingsdaten.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Schwach auch bei Problemaufgaben wie „</a:t>
            </a:r>
            <a:r>
              <a:rPr lang="de-DE" i="1"/>
              <a:t>Ein Mann und eine Ziege stehen an einem Fluss und möchten ihn überqueren. Sie haben ein Boot. Wie sollen sie vorgehen?“</a:t>
            </a:r>
            <a:endParaRPr lang="de-DE" baseline="0"/>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83</a:t>
            </a:fld>
            <a:endParaRPr lang="de-DE"/>
          </a:p>
        </p:txBody>
      </p:sp>
    </p:spTree>
    <p:extLst>
      <p:ext uri="{BB962C8B-B14F-4D97-AF65-F5344CB8AC3E}">
        <p14:creationId xmlns:p14="http://schemas.microsoft.com/office/powerpoint/2010/main" val="4163358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Der neue Weg! Nach supervised,</a:t>
            </a:r>
            <a:r>
              <a:rPr lang="de-DE" baseline="0"/>
              <a:t> unsupervised und reinforcement learning.</a:t>
            </a:r>
          </a:p>
          <a:p>
            <a:pPr marL="171450" indent="-171450">
              <a:buFont typeface="Arial" panose="020B0604020202020204" pitchFamily="34" charset="0"/>
              <a:buChar char="•"/>
            </a:pPr>
            <a:r>
              <a:rPr lang="de-DE" baseline="0"/>
              <a:t>Pre-trained Modell werden nachträglich fine getunt.</a:t>
            </a:r>
            <a:endParaRPr lang="de-DE"/>
          </a:p>
          <a:p>
            <a:pPr marL="171450" indent="-171450">
              <a:buFont typeface="Arial" panose="020B0604020202020204" pitchFamily="34" charset="0"/>
              <a:buChar char="•"/>
            </a:pPr>
            <a:r>
              <a:rPr lang="de-DE"/>
              <a:t>Beispiele: Bilderkennung von Türen soll auch Türen auf Schiffen erkennen, Sentimentanalyse von Literaturbewertungen</a:t>
            </a:r>
            <a:r>
              <a:rPr lang="de-DE" baseline="0"/>
              <a:t> soll erweitert werden für </a:t>
            </a:r>
            <a:r>
              <a:rPr lang="de-DE"/>
              <a:t>Filmbewertungen</a:t>
            </a:r>
            <a:r>
              <a:rPr lang="de-DE" baseline="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Besonders wertvoll, wenn die Zieldomäne nur wenige Trainingsdaten bereitstellen kann.</a:t>
            </a:r>
          </a:p>
          <a:p>
            <a:endParaRPr lang="de-DE"/>
          </a:p>
          <a:p>
            <a:endParaRPr lang="de-DE"/>
          </a:p>
          <a:p>
            <a:r>
              <a:rPr lang="de-DE"/>
              <a:t>Abbildungen aus R. Lee (2024) Natural Language Processing, Fig. 8.1, Springer Verlag, https://doi.org/10.1007/978-981-99-1999-4_8.</a:t>
            </a:r>
          </a:p>
        </p:txBody>
      </p:sp>
      <p:sp>
        <p:nvSpPr>
          <p:cNvPr id="4" name="Foliennummernplatzhalter 3"/>
          <p:cNvSpPr>
            <a:spLocks noGrp="1"/>
          </p:cNvSpPr>
          <p:nvPr>
            <p:ph type="sldNum" sz="quarter" idx="10"/>
          </p:nvPr>
        </p:nvSpPr>
        <p:spPr/>
        <p:txBody>
          <a:bodyPr/>
          <a:lstStyle/>
          <a:p>
            <a:fld id="{C46A34EA-5938-436D-8788-E6E8D1FD0DF7}" type="slidenum">
              <a:rPr lang="de-DE" smtClean="0"/>
              <a:t>84</a:t>
            </a:fld>
            <a:endParaRPr lang="de-DE"/>
          </a:p>
        </p:txBody>
      </p:sp>
    </p:spTree>
    <p:extLst>
      <p:ext uri="{BB962C8B-B14F-4D97-AF65-F5344CB8AC3E}">
        <p14:creationId xmlns:p14="http://schemas.microsoft.com/office/powerpoint/2010/main" val="40483437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86</a:t>
            </a:fld>
            <a:endParaRPr lang="de-DE"/>
          </a:p>
        </p:txBody>
      </p:sp>
    </p:spTree>
    <p:extLst>
      <p:ext uri="{BB962C8B-B14F-4D97-AF65-F5344CB8AC3E}">
        <p14:creationId xmlns:p14="http://schemas.microsoft.com/office/powerpoint/2010/main" val="1271405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Stand 05/2025</a:t>
            </a:r>
          </a:p>
        </p:txBody>
      </p:sp>
      <p:sp>
        <p:nvSpPr>
          <p:cNvPr id="4" name="Foliennummernplatzhalter 3"/>
          <p:cNvSpPr>
            <a:spLocks noGrp="1"/>
          </p:cNvSpPr>
          <p:nvPr>
            <p:ph type="sldNum" sz="quarter" idx="5"/>
          </p:nvPr>
        </p:nvSpPr>
        <p:spPr/>
        <p:txBody>
          <a:bodyPr/>
          <a:lstStyle/>
          <a:p>
            <a:fld id="{C46A34EA-5938-436D-8788-E6E8D1FD0DF7}" type="slidenum">
              <a:rPr lang="de-DE" smtClean="0"/>
              <a:t>87</a:t>
            </a:fld>
            <a:endParaRPr lang="de-DE"/>
          </a:p>
        </p:txBody>
      </p:sp>
    </p:spTree>
    <p:extLst>
      <p:ext uri="{BB962C8B-B14F-4D97-AF65-F5344CB8AC3E}">
        <p14:creationId xmlns:p14="http://schemas.microsoft.com/office/powerpoint/2010/main" val="689676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b="1" i="0">
              <a:solidFill>
                <a:srgbClr val="424242"/>
              </a:solidFill>
              <a:effectLst/>
              <a:latin typeface="Sego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i="0">
                <a:solidFill>
                  <a:srgbClr val="424242"/>
                </a:solidFill>
                <a:effectLst/>
                <a:latin typeface="Segoe Sans"/>
              </a:rPr>
              <a:t>„Haar-like Features“</a:t>
            </a:r>
            <a:r>
              <a:rPr lang="de-DE" b="0" i="0">
                <a:solidFill>
                  <a:srgbClr val="424242"/>
                </a:solidFill>
                <a:effectLst/>
                <a:latin typeface="Segoe Sans"/>
              </a:rPr>
              <a:t>  der Bildverarbeitung wurden nach den </a:t>
            </a:r>
            <a:r>
              <a:rPr lang="de-DE" b="1" i="0">
                <a:solidFill>
                  <a:srgbClr val="424242"/>
                </a:solidFill>
                <a:effectLst/>
                <a:latin typeface="Segoe Sans"/>
              </a:rPr>
              <a:t>Haar-Wavelets</a:t>
            </a:r>
            <a:r>
              <a:rPr lang="de-DE" b="0" i="0">
                <a:solidFill>
                  <a:srgbClr val="424242"/>
                </a:solidFill>
                <a:effectLst/>
                <a:latin typeface="Segoe Sans"/>
              </a:rPr>
              <a:t> benannt, einer mathematischen Methode zur Signalverarbeitung (</a:t>
            </a:r>
            <a:r>
              <a:rPr lang="de-DE" b="1" i="0">
                <a:solidFill>
                  <a:srgbClr val="424242"/>
                </a:solidFill>
                <a:effectLst/>
                <a:latin typeface="Segoe Sans"/>
              </a:rPr>
              <a:t>Haar-Wavelets</a:t>
            </a:r>
            <a:r>
              <a:rPr lang="de-DE" b="0" i="0">
                <a:solidFill>
                  <a:srgbClr val="424242"/>
                </a:solidFill>
                <a:effectLst/>
                <a:latin typeface="Segoe Sans"/>
              </a:rPr>
              <a:t> ). 2001  von </a:t>
            </a:r>
            <a:r>
              <a:rPr lang="de-DE" b="1" i="0">
                <a:solidFill>
                  <a:srgbClr val="424242"/>
                </a:solidFill>
                <a:effectLst/>
                <a:latin typeface="Segoe Sans"/>
              </a:rPr>
              <a:t>Viola und Jones</a:t>
            </a:r>
            <a:r>
              <a:rPr lang="de-DE" b="0" i="0">
                <a:solidFill>
                  <a:srgbClr val="424242"/>
                </a:solidFill>
                <a:effectLst/>
                <a:latin typeface="Segoe Sans"/>
              </a:rPr>
              <a:t> zur </a:t>
            </a:r>
            <a:r>
              <a:rPr lang="de-DE" b="1" i="0">
                <a:solidFill>
                  <a:srgbClr val="424242"/>
                </a:solidFill>
                <a:effectLst/>
                <a:latin typeface="Segoe Sans"/>
              </a:rPr>
              <a:t>Gesichtserkennung</a:t>
            </a:r>
            <a:r>
              <a:rPr lang="de-DE" b="0" i="0">
                <a:solidFill>
                  <a:srgbClr val="424242"/>
                </a:solidFill>
                <a:effectLst/>
                <a:latin typeface="Segoe Sans"/>
              </a:rPr>
              <a:t> verwendet.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a:solidFill>
                <a:srgbClr val="424242"/>
              </a:solidFill>
              <a:effectLst/>
              <a:latin typeface="Sego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a:solidFill>
                  <a:srgbClr val="424242"/>
                </a:solidFill>
                <a:effectLst/>
                <a:latin typeface="Segoe Sans"/>
              </a:rPr>
              <a:t>Auch  </a:t>
            </a:r>
            <a:r>
              <a:rPr lang="de-DE"/>
              <a:t>Haar Style Cascades genannt.</a:t>
            </a:r>
            <a:endParaRPr lang="de-DE" b="0" i="0">
              <a:solidFill>
                <a:srgbClr val="424242"/>
              </a:solidFill>
              <a:effectLst/>
              <a:latin typeface="Segoe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a:solidFill>
                <a:srgbClr val="424242"/>
              </a:solidFill>
              <a:effectLst/>
              <a:latin typeface="Sego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a:solidFill>
                  <a:srgbClr val="424242"/>
                </a:solidFill>
                <a:effectLst/>
                <a:latin typeface="Segoe Sans"/>
              </a:rPr>
              <a:t>Abbildungen aus Copilot, 15.05.2025.</a:t>
            </a:r>
          </a:p>
          <a:p>
            <a:endParaRPr lang="de-DE"/>
          </a:p>
        </p:txBody>
      </p:sp>
      <p:sp>
        <p:nvSpPr>
          <p:cNvPr id="4" name="Foliennummernplatzhalter 3"/>
          <p:cNvSpPr>
            <a:spLocks noGrp="1"/>
          </p:cNvSpPr>
          <p:nvPr>
            <p:ph type="sldNum" sz="quarter" idx="5"/>
          </p:nvPr>
        </p:nvSpPr>
        <p:spPr/>
        <p:txBody>
          <a:bodyPr/>
          <a:lstStyle/>
          <a:p>
            <a:fld id="{C46A34EA-5938-436D-8788-E6E8D1FD0DF7}" type="slidenum">
              <a:rPr lang="de-DE" smtClean="0"/>
              <a:t>89</a:t>
            </a:fld>
            <a:endParaRPr lang="de-DE"/>
          </a:p>
        </p:txBody>
      </p:sp>
    </p:spTree>
    <p:extLst>
      <p:ext uri="{BB962C8B-B14F-4D97-AF65-F5344CB8AC3E}">
        <p14:creationId xmlns:p14="http://schemas.microsoft.com/office/powerpoint/2010/main" val="348116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err="1"/>
              <a:t>Rectifier</a:t>
            </a:r>
            <a:r>
              <a:rPr lang="de-DE"/>
              <a:t> (Gleichrichter, </a:t>
            </a:r>
            <a:r>
              <a:rPr lang="de-DE" err="1"/>
              <a:t>Angleicher</a:t>
            </a:r>
            <a:r>
              <a:rPr lang="de-DE"/>
              <a:t>),</a:t>
            </a:r>
            <a:r>
              <a:rPr lang="de-DE" baseline="0"/>
              <a:t> auch genannt hinge function (Scharnierfunktion)</a:t>
            </a:r>
            <a:endParaRPr lang="de-DE"/>
          </a:p>
          <a:p>
            <a:pPr marL="171450" indent="-171450">
              <a:buFont typeface="Arial" panose="020B0604020202020204" pitchFamily="34" charset="0"/>
              <a:buChar char="•"/>
            </a:pPr>
            <a:r>
              <a:rPr lang="de-DE" err="1"/>
              <a:t>ReLU</a:t>
            </a:r>
            <a:r>
              <a:rPr lang="de-DE"/>
              <a:t>  </a:t>
            </a:r>
            <a:r>
              <a:rPr lang="de-DE" err="1"/>
              <a:t>rectified</a:t>
            </a:r>
            <a:r>
              <a:rPr lang="de-DE"/>
              <a:t> linear </a:t>
            </a:r>
            <a:r>
              <a:rPr lang="de-DE" err="1"/>
              <a:t>unit</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err="1"/>
              <a:t>PReLU</a:t>
            </a:r>
            <a:r>
              <a:rPr lang="de-DE"/>
              <a:t>  </a:t>
            </a:r>
            <a:r>
              <a:rPr lang="de-DE" err="1"/>
              <a:t>parametric</a:t>
            </a:r>
            <a:r>
              <a:rPr lang="de-DE"/>
              <a:t> </a:t>
            </a:r>
            <a:r>
              <a:rPr lang="de-DE" err="1"/>
              <a:t>rectified</a:t>
            </a:r>
            <a:r>
              <a:rPr lang="de-DE"/>
              <a:t> linear unit. Bei der PReLU-Funktion ist a nicht konstant, sondern wird vom neuronalen Netz beim Lernprozess angepasst.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mtClean="0"/>
              <a:t>Tot (gewicht=0) traininierte Neuronen, Dying ReLU</a:t>
            </a:r>
            <a:r>
              <a:rPr lang="en-US" baseline="0" smtClean="0"/>
              <a:t> </a:t>
            </a:r>
            <a:r>
              <a:rPr lang="en-US" smtClean="0"/>
              <a:t>problem</a:t>
            </a:r>
            <a:r>
              <a:rPr lang="en-US"/>
              <a:t>: During the training process, some neurons can get stuck in a state where they only output zero. Once a neuron falls into this state, it is unlikely to recover, effectively reducing the model’s capacity.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Gaussian Error Linear Unit (GELU): </a:t>
            </a:r>
            <a:r>
              <a:rPr lang="en-US"/>
              <a:t>Unlike ReLU, which gates inputs by their sign, GELU weights inputs by their percentiles. This means that GELU allows small negative values when the input is less than zero, providing a richer gradient for backpropagation.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Aus https://www.researchgate.net/figure/Commonly-used-activation-functions-a-Sigmoid-b-Tanh-c-ReLU-and-d-LReLU_fig3_335845675</a:t>
            </a:r>
          </a:p>
        </p:txBody>
      </p:sp>
      <p:sp>
        <p:nvSpPr>
          <p:cNvPr id="4" name="Foliennummernplatzhalter 3"/>
          <p:cNvSpPr>
            <a:spLocks noGrp="1"/>
          </p:cNvSpPr>
          <p:nvPr>
            <p:ph type="sldNum" sz="quarter" idx="10"/>
          </p:nvPr>
        </p:nvSpPr>
        <p:spPr/>
        <p:txBody>
          <a:bodyPr/>
          <a:lstStyle/>
          <a:p>
            <a:fld id="{C46A34EA-5938-436D-8788-E6E8D1FD0DF7}" type="slidenum">
              <a:rPr lang="de-DE" smtClean="0"/>
              <a:t>8</a:t>
            </a:fld>
            <a:endParaRPr lang="de-DE"/>
          </a:p>
        </p:txBody>
      </p:sp>
    </p:spTree>
    <p:extLst>
      <p:ext uri="{BB962C8B-B14F-4D97-AF65-F5344CB8AC3E}">
        <p14:creationId xmlns:p14="http://schemas.microsoft.com/office/powerpoint/2010/main" val="22233618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5E51A23-8796-536A-89F0-C6F1C9DA1E84}"/>
            </a:ext>
          </a:extLst>
        </p:cNvPr>
        <p:cNvGrpSpPr/>
        <p:nvPr/>
      </p:nvGrpSpPr>
      <p:grpSpPr>
        <a:xfrm>
          <a:off x="0" y="0"/>
          <a:ext cx="0" cy="0"/>
          <a:chOff x="0" y="0"/>
          <a:chExt cx="0" cy="0"/>
        </a:xfrm>
      </p:grpSpPr>
      <p:sp>
        <p:nvSpPr>
          <p:cNvPr id="2" name="Folienbildplatzhalter 1">
            <a:extLst>
              <a:ext uri="{FF2B5EF4-FFF2-40B4-BE49-F238E27FC236}">
                <a16:creationId xmlns="" xmlns:a16="http://schemas.microsoft.com/office/drawing/2014/main" id="{0FBD28D2-ACE2-0275-A357-7A986F839F1D}"/>
              </a:ext>
            </a:extLst>
          </p:cNvPr>
          <p:cNvSpPr>
            <a:spLocks noGrp="1" noRot="1" noChangeAspect="1"/>
          </p:cNvSpPr>
          <p:nvPr>
            <p:ph type="sldImg"/>
          </p:nvPr>
        </p:nvSpPr>
        <p:spPr>
          <a:xfrm>
            <a:off x="85725" y="712788"/>
            <a:ext cx="6615113" cy="3721100"/>
          </a:xfrm>
        </p:spPr>
      </p:sp>
      <p:sp>
        <p:nvSpPr>
          <p:cNvPr id="3" name="Notizenplatzhalter 2">
            <a:extLst>
              <a:ext uri="{FF2B5EF4-FFF2-40B4-BE49-F238E27FC236}">
                <a16:creationId xmlns="" xmlns:a16="http://schemas.microsoft.com/office/drawing/2014/main" id="{D27E88F3-9041-0A0B-D0B2-1B95FA18B2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a:solidFill>
                <a:srgbClr val="424242"/>
              </a:solidFill>
              <a:effectLst/>
              <a:latin typeface="Sego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a:solidFill>
                  <a:srgbClr val="424242"/>
                </a:solidFill>
                <a:effectLst/>
                <a:latin typeface="Segoe Sans"/>
              </a:rPr>
              <a:t>Abbildungen aus Copilot, 15.05.2025.</a:t>
            </a:r>
          </a:p>
          <a:p>
            <a:endParaRPr lang="de-DE"/>
          </a:p>
        </p:txBody>
      </p:sp>
      <p:sp>
        <p:nvSpPr>
          <p:cNvPr id="4" name="Foliennummernplatzhalter 3">
            <a:extLst>
              <a:ext uri="{FF2B5EF4-FFF2-40B4-BE49-F238E27FC236}">
                <a16:creationId xmlns="" xmlns:a16="http://schemas.microsoft.com/office/drawing/2014/main" id="{AAB62574-FFB2-3F16-88E9-3DFC0DA39BB5}"/>
              </a:ext>
            </a:extLst>
          </p:cNvPr>
          <p:cNvSpPr>
            <a:spLocks noGrp="1"/>
          </p:cNvSpPr>
          <p:nvPr>
            <p:ph type="sldNum" sz="quarter" idx="5"/>
          </p:nvPr>
        </p:nvSpPr>
        <p:spPr/>
        <p:txBody>
          <a:bodyPr/>
          <a:lstStyle/>
          <a:p>
            <a:fld id="{C46A34EA-5938-436D-8788-E6E8D1FD0DF7}" type="slidenum">
              <a:rPr lang="de-DE" smtClean="0"/>
              <a:t>90</a:t>
            </a:fld>
            <a:endParaRPr lang="de-DE"/>
          </a:p>
        </p:txBody>
      </p:sp>
    </p:spTree>
    <p:extLst>
      <p:ext uri="{BB962C8B-B14F-4D97-AF65-F5344CB8AC3E}">
        <p14:creationId xmlns:p14="http://schemas.microsoft.com/office/powerpoint/2010/main" val="24474163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92</a:t>
            </a:fld>
            <a:endParaRPr lang="de-DE"/>
          </a:p>
        </p:txBody>
      </p:sp>
    </p:spTree>
    <p:extLst>
      <p:ext uri="{BB962C8B-B14F-4D97-AF65-F5344CB8AC3E}">
        <p14:creationId xmlns:p14="http://schemas.microsoft.com/office/powerpoint/2010/main" val="2866172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Siehe Praxisteil und Notebook emotion_detection_haar_wh.ipynb</a:t>
            </a:r>
          </a:p>
          <a:p>
            <a:endParaRPr lang="de-DE"/>
          </a:p>
          <a:p>
            <a:r>
              <a:rPr lang="de-DE"/>
              <a:t>Haar niederlädisch für Strich.</a:t>
            </a:r>
          </a:p>
          <a:p>
            <a:r>
              <a:rPr lang="de-DE"/>
              <a:t>AdaBoost basiert,</a:t>
            </a:r>
            <a:r>
              <a:rPr lang="de-DE" baseline="0"/>
              <a:t> wie viele Booster, daraus das in hierarchischen Schritten (Baum) die falsch klassifierten immer weiter behandelt werden.</a:t>
            </a:r>
          </a:p>
          <a:p>
            <a:endParaRPr lang="de-DE" baseline="0"/>
          </a:p>
          <a:p>
            <a:r>
              <a:rPr lang="de-DE" baseline="0"/>
              <a:t>Siehe Blog von Will Berger https://www.will-berger.org/cascade-haar-explained/</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93</a:t>
            </a:fld>
            <a:endParaRPr lang="de-DE"/>
          </a:p>
        </p:txBody>
      </p:sp>
    </p:spTree>
    <p:extLst>
      <p:ext uri="{BB962C8B-B14F-4D97-AF65-F5344CB8AC3E}">
        <p14:creationId xmlns:p14="http://schemas.microsoft.com/office/powerpoint/2010/main" val="2484447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Warum brauchen wir die Aktivierungsfunktionen überhaupt? Nun, wenn Sie mehrere lineare Transformationen verketten, erhalten Sie immer eine lineare Transformation. Sind beispielsweise </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f</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x</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 = 2</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x</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 + 3 und </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g</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x</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 = 5</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x</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 – 1, dann führt ein Verketten dieser beiden linearen Funktionen zu einer anderen linearen Funktion: </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f</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g</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x</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 = 2(5</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x</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 – 1) + 3 = 10</a:t>
            </a:r>
            <a:r>
              <a:rPr lang="de-DE" sz="900" i="1"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x</a:t>
            </a:r>
            <a:r>
              <a:rPr lang="de-DE" sz="90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 + 1. </a:t>
            </a:r>
          </a:p>
          <a:p>
            <a:pPr marL="171450" indent="-171450">
              <a:buFont typeface="Arial" panose="020B0604020202020204" pitchFamily="34" charset="0"/>
              <a:buChar char="•"/>
            </a:pPr>
            <a:r>
              <a:rPr lang="de-DE" baseline="0" smtClean="0"/>
              <a:t>Bibliotheken </a:t>
            </a:r>
            <a:r>
              <a:rPr lang="de-DE" baseline="0"/>
              <a:t>wie SKLearn verwenden vordefiniert Funktionen. Keras erlaubt die Definition eigener Aktivierungsfunktionen.</a:t>
            </a:r>
            <a:endParaRPr lang="de-DE"/>
          </a:p>
          <a:p>
            <a:endParaRPr lang="de-DE"/>
          </a:p>
          <a:p>
            <a:r>
              <a:rPr lang="de-DE"/>
              <a:t>Abb aus Jincheng Li (2023) </a:t>
            </a:r>
            <a:r>
              <a:rPr lang="en-US"/>
              <a:t>Lagging problem in financial time series forecasting, Neural Computing and Applications, Neural Computing and Applications (2023) 35:20819–20839, abgerufen 23.08.2023.</a:t>
            </a:r>
          </a:p>
          <a:p>
            <a:endParaRPr lang="en-US"/>
          </a:p>
        </p:txBody>
      </p:sp>
      <p:sp>
        <p:nvSpPr>
          <p:cNvPr id="4" name="Foliennummernplatzhalter 3"/>
          <p:cNvSpPr>
            <a:spLocks noGrp="1"/>
          </p:cNvSpPr>
          <p:nvPr>
            <p:ph type="sldNum" sz="quarter" idx="10"/>
          </p:nvPr>
        </p:nvSpPr>
        <p:spPr/>
        <p:txBody>
          <a:bodyPr/>
          <a:lstStyle/>
          <a:p>
            <a:fld id="{C46A34EA-5938-436D-8788-E6E8D1FD0DF7}" type="slidenum">
              <a:rPr lang="de-DE" smtClean="0"/>
              <a:t>9</a:t>
            </a:fld>
            <a:endParaRPr lang="de-DE"/>
          </a:p>
        </p:txBody>
      </p:sp>
    </p:spTree>
    <p:extLst>
      <p:ext uri="{BB962C8B-B14F-4D97-AF65-F5344CB8AC3E}">
        <p14:creationId xmlns:p14="http://schemas.microsoft.com/office/powerpoint/2010/main" val="864143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Leer">
    <p:spTree>
      <p:nvGrpSpPr>
        <p:cNvPr id="1" name=""/>
        <p:cNvGrpSpPr/>
        <p:nvPr/>
      </p:nvGrpSpPr>
      <p:grpSpPr>
        <a:xfrm>
          <a:off x="0" y="0"/>
          <a:ext cx="0" cy="0"/>
          <a:chOff x="0" y="0"/>
          <a:chExt cx="0" cy="0"/>
        </a:xfrm>
      </p:grpSpPr>
      <p:sp>
        <p:nvSpPr>
          <p:cNvPr id="19"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
        <p:nvSpPr>
          <p:cNvPr id="3" name="Textplatzhalter 2"/>
          <p:cNvSpPr>
            <a:spLocks noGrp="1"/>
          </p:cNvSpPr>
          <p:nvPr>
            <p:ph type="body" sz="quarter" idx="11"/>
          </p:nvPr>
        </p:nvSpPr>
        <p:spPr>
          <a:xfrm>
            <a:off x="360363" y="792163"/>
            <a:ext cx="10729912" cy="5327650"/>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576072" indent="0">
              <a:buNone/>
              <a:defRPr sz="1600">
                <a:latin typeface="Arial" panose="020B0604020202020204" pitchFamily="34" charset="0"/>
                <a:cs typeface="Arial" panose="020B0604020202020204" pitchFamily="34" charset="0"/>
              </a:defRPr>
            </a:lvl2pPr>
            <a:lvl3pPr marL="1152144" indent="0">
              <a:buNone/>
              <a:defRPr sz="1600">
                <a:latin typeface="Arial" panose="020B0604020202020204" pitchFamily="34" charset="0"/>
                <a:cs typeface="Arial" panose="020B0604020202020204" pitchFamily="34" charset="0"/>
              </a:defRPr>
            </a:lvl3pPr>
            <a:lvl4pPr marL="1728216" indent="0">
              <a:buNone/>
              <a:defRPr sz="1600">
                <a:latin typeface="Arial" panose="020B0604020202020204" pitchFamily="34" charset="0"/>
                <a:cs typeface="Arial" panose="020B0604020202020204" pitchFamily="34" charset="0"/>
              </a:defRPr>
            </a:lvl4pPr>
            <a:lvl5pPr marL="2304288" indent="0">
              <a:buNone/>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6268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extbox">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288429" y="791815"/>
            <a:ext cx="10945216" cy="5112568"/>
          </a:xfrm>
          <a:prstGeom prst="rect">
            <a:avLst/>
          </a:prstGeom>
          <a:ln>
            <a:solidFill>
              <a:schemeClr val="tx1"/>
            </a:solidFill>
          </a:ln>
        </p:spPr>
        <p:txBody>
          <a:bodyPr lIns="115214" tIns="57607" rIns="115214" bIns="57607"/>
          <a:lstStyle>
            <a:lvl1pPr marL="0" indent="0" algn="l">
              <a:buNone/>
              <a:defRPr sz="1600" baseline="0">
                <a:solidFill>
                  <a:schemeClr val="tx1"/>
                </a:solidFill>
                <a:latin typeface="Arial" panose="020B0604020202020204" pitchFamily="34" charset="0"/>
                <a:cs typeface="Arial" panose="020B0604020202020204" pitchFamily="34" charset="0"/>
              </a:defRPr>
            </a:lvl1pPr>
            <a:lvl2pPr marL="576072" indent="0" algn="ctr">
              <a:buNone/>
              <a:defRPr>
                <a:solidFill>
                  <a:schemeClr val="tx1">
                    <a:tint val="75000"/>
                  </a:schemeClr>
                </a:solidFill>
              </a:defRPr>
            </a:lvl2pPr>
            <a:lvl3pPr marL="1152144" indent="0" algn="ctr">
              <a:buNone/>
              <a:defRPr>
                <a:solidFill>
                  <a:schemeClr val="tx1">
                    <a:tint val="75000"/>
                  </a:schemeClr>
                </a:solidFill>
              </a:defRPr>
            </a:lvl3pPr>
            <a:lvl4pPr marL="1728216" indent="0" algn="ctr">
              <a:buNone/>
              <a:defRPr>
                <a:solidFill>
                  <a:schemeClr val="tx1">
                    <a:tint val="75000"/>
                  </a:schemeClr>
                </a:solidFill>
              </a:defRPr>
            </a:lvl4pPr>
            <a:lvl5pPr marL="2304288" indent="0" algn="ctr">
              <a:buNone/>
              <a:defRPr>
                <a:solidFill>
                  <a:schemeClr val="tx1">
                    <a:tint val="75000"/>
                  </a:schemeClr>
                </a:solidFill>
              </a:defRPr>
            </a:lvl5pPr>
            <a:lvl6pPr marL="2880360" indent="0" algn="ctr">
              <a:buNone/>
              <a:defRPr>
                <a:solidFill>
                  <a:schemeClr val="tx1">
                    <a:tint val="75000"/>
                  </a:schemeClr>
                </a:solidFill>
              </a:defRPr>
            </a:lvl6pPr>
            <a:lvl7pPr marL="3456432" indent="0" algn="ctr">
              <a:buNone/>
              <a:defRPr>
                <a:solidFill>
                  <a:schemeClr val="tx1">
                    <a:tint val="75000"/>
                  </a:schemeClr>
                </a:solidFill>
              </a:defRPr>
            </a:lvl7pPr>
            <a:lvl8pPr marL="4032504" indent="0" algn="ctr">
              <a:buNone/>
              <a:defRPr>
                <a:solidFill>
                  <a:schemeClr val="tx1">
                    <a:tint val="75000"/>
                  </a:schemeClr>
                </a:solidFill>
              </a:defRPr>
            </a:lvl8pPr>
            <a:lvl9pPr marL="4608576" indent="0" algn="ctr">
              <a:buNone/>
              <a:defRPr>
                <a:solidFill>
                  <a:schemeClr val="tx1">
                    <a:tint val="75000"/>
                  </a:schemeClr>
                </a:solidFill>
              </a:defRPr>
            </a:lvl9pPr>
          </a:lstStyle>
          <a:p>
            <a:r>
              <a:rPr lang="de-DE" dirty="0"/>
              <a:t>Formatvorlage des Untertitelmasters durch Klicken bearbeiten</a:t>
            </a:r>
          </a:p>
        </p:txBody>
      </p:sp>
      <p:sp>
        <p:nvSpPr>
          <p:cNvPr id="7"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Tree>
    <p:extLst>
      <p:ext uri="{BB962C8B-B14F-4D97-AF65-F5344CB8AC3E}">
        <p14:creationId xmlns:p14="http://schemas.microsoft.com/office/powerpoint/2010/main" val="401046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Übung">
    <p:bg>
      <p:bgPr>
        <a:solidFill>
          <a:schemeClr val="bg2">
            <a:lumMod val="75000"/>
            <a:alpha val="43000"/>
          </a:schemeClr>
        </a:solidFill>
        <a:effectLst/>
      </p:bgPr>
    </p:bg>
    <p:spTree>
      <p:nvGrpSpPr>
        <p:cNvPr id="1" name=""/>
        <p:cNvGrpSpPr/>
        <p:nvPr/>
      </p:nvGrpSpPr>
      <p:grpSpPr>
        <a:xfrm>
          <a:off x="0" y="0"/>
          <a:ext cx="0" cy="0"/>
          <a:chOff x="0" y="0"/>
          <a:chExt cx="0" cy="0"/>
        </a:xfrm>
      </p:grpSpPr>
      <p:sp>
        <p:nvSpPr>
          <p:cNvPr id="3"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
        <p:nvSpPr>
          <p:cNvPr id="6" name="Textplatzhalter 5"/>
          <p:cNvSpPr>
            <a:spLocks noGrp="1"/>
          </p:cNvSpPr>
          <p:nvPr>
            <p:ph type="body" sz="quarter" idx="11"/>
          </p:nvPr>
        </p:nvSpPr>
        <p:spPr>
          <a:xfrm>
            <a:off x="360363" y="647700"/>
            <a:ext cx="10801350" cy="5472113"/>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576072" indent="0">
              <a:buNone/>
              <a:defRPr sz="1400">
                <a:latin typeface="Arial" panose="020B0604020202020204" pitchFamily="34" charset="0"/>
                <a:cs typeface="Arial" panose="020B0604020202020204" pitchFamily="34" charset="0"/>
              </a:defRPr>
            </a:lvl2pPr>
            <a:lvl3pPr marL="1152144" indent="0">
              <a:buNone/>
              <a:defRPr sz="1400">
                <a:latin typeface="Arial" panose="020B0604020202020204" pitchFamily="34" charset="0"/>
                <a:cs typeface="Arial" panose="020B0604020202020204" pitchFamily="34" charset="0"/>
              </a:defRPr>
            </a:lvl3pPr>
            <a:lvl4pPr marL="1728216" indent="0">
              <a:buNone/>
              <a:defRPr sz="1400">
                <a:latin typeface="Arial" panose="020B0604020202020204" pitchFamily="34" charset="0"/>
                <a:cs typeface="Arial" panose="020B0604020202020204" pitchFamily="34" charset="0"/>
              </a:defRPr>
            </a:lvl4pPr>
            <a:lvl5pPr marL="2304288" indent="0">
              <a:buNone/>
              <a:defRPr sz="14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762601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feld 7"/>
          <p:cNvSpPr txBox="1"/>
          <p:nvPr/>
        </p:nvSpPr>
        <p:spPr>
          <a:xfrm>
            <a:off x="8920181" y="6145996"/>
            <a:ext cx="2304256" cy="285616"/>
          </a:xfrm>
          <a:prstGeom prst="rect">
            <a:avLst/>
          </a:prstGeom>
          <a:noFill/>
        </p:spPr>
        <p:txBody>
          <a:bodyPr wrap="square" lIns="115214" tIns="57607" rIns="115214" bIns="57607" rtlCol="0">
            <a:spAutoFit/>
          </a:bodyPr>
          <a:lstStyle/>
          <a:p>
            <a:pPr algn="r"/>
            <a:r>
              <a:rPr lang="de-DE" sz="1100"/>
              <a:t>Seminar MLDL</a:t>
            </a:r>
            <a:endParaRPr lang="de-DE" sz="1100" dirty="0"/>
          </a:p>
        </p:txBody>
      </p:sp>
      <p:sp>
        <p:nvSpPr>
          <p:cNvPr id="9" name="Textfeld 8"/>
          <p:cNvSpPr txBox="1"/>
          <p:nvPr/>
        </p:nvSpPr>
        <p:spPr>
          <a:xfrm>
            <a:off x="226198" y="6145996"/>
            <a:ext cx="5897780" cy="290820"/>
          </a:xfrm>
          <a:prstGeom prst="rect">
            <a:avLst/>
          </a:prstGeom>
          <a:noFill/>
        </p:spPr>
        <p:txBody>
          <a:bodyPr wrap="square" lIns="115214" tIns="57607" rIns="115214" bIns="57607" rtlCol="0">
            <a:spAutoFit/>
          </a:bodyPr>
          <a:lstStyle/>
          <a:p>
            <a:fld id="{0E2C8BD4-9C0E-4FDD-8B53-3188E0F9B571}" type="slidenum">
              <a:rPr lang="de-DE" sz="1100" smtClean="0"/>
              <a:t>‹Nr.›</a:t>
            </a:fld>
            <a:endParaRPr lang="de-DE" sz="1100" dirty="0"/>
          </a:p>
        </p:txBody>
      </p:sp>
      <p:cxnSp>
        <p:nvCxnSpPr>
          <p:cNvPr id="10" name="Gerade Verbindung 9"/>
          <p:cNvCxnSpPr/>
          <p:nvPr/>
        </p:nvCxnSpPr>
        <p:spPr>
          <a:xfrm>
            <a:off x="316933" y="586493"/>
            <a:ext cx="108882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p:cNvSpPr txBox="1"/>
          <p:nvPr userDrawn="1"/>
        </p:nvSpPr>
        <p:spPr>
          <a:xfrm rot="16200000">
            <a:off x="-787803" y="5197287"/>
            <a:ext cx="1906035" cy="276999"/>
          </a:xfrm>
          <a:prstGeom prst="rect">
            <a:avLst/>
          </a:prstGeom>
          <a:noFill/>
        </p:spPr>
        <p:txBody>
          <a:bodyPr wrap="none" rtlCol="0">
            <a:spAutoFit/>
          </a:bodyPr>
          <a:lstStyle/>
          <a:p>
            <a:r>
              <a:rPr lang="de-DE" sz="1200" b="0">
                <a:latin typeface="Calibri" panose="020F0502020204030204" pitchFamily="34" charset="0"/>
                <a:cs typeface="Calibri" panose="020F0502020204030204" pitchFamily="34" charset="0"/>
              </a:rPr>
              <a:t>2025 Willi Hahn, MIT Lizenz</a:t>
            </a:r>
            <a:endParaRPr lang="de-DE" sz="12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142348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p:txStyles>
    <p:titleStyle>
      <a:lvl1pPr algn="ctr" defTabSz="1152144" rtl="0" eaLnBrk="1" latinLnBrk="0" hangingPunct="1">
        <a:spcBef>
          <a:spcPct val="0"/>
        </a:spcBef>
        <a:buNone/>
        <a:defRPr sz="5500" kern="1200">
          <a:solidFill>
            <a:schemeClr val="tx1"/>
          </a:solidFill>
          <a:latin typeface="+mj-lt"/>
          <a:ea typeface="+mj-ea"/>
          <a:cs typeface="+mj-cs"/>
        </a:defRPr>
      </a:lvl1pPr>
    </p:titleStyle>
    <p:bodyStyle>
      <a:lvl1pPr marL="432054" indent="-432054" algn="l" defTabSz="1152144"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6117" indent="-360045" algn="l" defTabSz="1152144"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036" algn="l" defTabSz="1152144"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25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324"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de-DE"/>
      </a:defPPr>
      <a:lvl1pPr marL="0" algn="l" defTabSz="1152144" rtl="0" eaLnBrk="1" latinLnBrk="0" hangingPunct="1">
        <a:defRPr sz="2300" kern="1200">
          <a:solidFill>
            <a:schemeClr val="tx1"/>
          </a:solidFill>
          <a:latin typeface="+mn-lt"/>
          <a:ea typeface="+mn-ea"/>
          <a:cs typeface="+mn-cs"/>
        </a:defRPr>
      </a:lvl1pPr>
      <a:lvl2pPr marL="576072" algn="l" defTabSz="1152144" rtl="0" eaLnBrk="1" latinLnBrk="0" hangingPunct="1">
        <a:defRPr sz="2300" kern="1200">
          <a:solidFill>
            <a:schemeClr val="tx1"/>
          </a:solidFill>
          <a:latin typeface="+mn-lt"/>
          <a:ea typeface="+mn-ea"/>
          <a:cs typeface="+mn-cs"/>
        </a:defRPr>
      </a:lvl2pPr>
      <a:lvl3pPr marL="1152144" algn="l" defTabSz="1152144" rtl="0" eaLnBrk="1" latinLnBrk="0" hangingPunct="1">
        <a:defRPr sz="2300" kern="1200">
          <a:solidFill>
            <a:schemeClr val="tx1"/>
          </a:solidFill>
          <a:latin typeface="+mn-lt"/>
          <a:ea typeface="+mn-ea"/>
          <a:cs typeface="+mn-cs"/>
        </a:defRPr>
      </a:lvl3pPr>
      <a:lvl4pPr marL="1728216" algn="l" defTabSz="1152144" rtl="0" eaLnBrk="1" latinLnBrk="0" hangingPunct="1">
        <a:defRPr sz="2300" kern="1200">
          <a:solidFill>
            <a:schemeClr val="tx1"/>
          </a:solidFill>
          <a:latin typeface="+mn-lt"/>
          <a:ea typeface="+mn-ea"/>
          <a:cs typeface="+mn-cs"/>
        </a:defRPr>
      </a:lvl4pPr>
      <a:lvl5pPr marL="2304288" algn="l" defTabSz="1152144" rtl="0" eaLnBrk="1" latinLnBrk="0" hangingPunct="1">
        <a:defRPr sz="2300" kern="1200">
          <a:solidFill>
            <a:schemeClr val="tx1"/>
          </a:solidFill>
          <a:latin typeface="+mn-lt"/>
          <a:ea typeface="+mn-ea"/>
          <a:cs typeface="+mn-cs"/>
        </a:defRPr>
      </a:lvl5pPr>
      <a:lvl6pPr marL="2880360" algn="l" defTabSz="1152144" rtl="0" eaLnBrk="1" latinLnBrk="0" hangingPunct="1">
        <a:defRPr sz="2300" kern="1200">
          <a:solidFill>
            <a:schemeClr val="tx1"/>
          </a:solidFill>
          <a:latin typeface="+mn-lt"/>
          <a:ea typeface="+mn-ea"/>
          <a:cs typeface="+mn-cs"/>
        </a:defRPr>
      </a:lvl6pPr>
      <a:lvl7pPr marL="3456432" algn="l" defTabSz="1152144" rtl="0" eaLnBrk="1" latinLnBrk="0" hangingPunct="1">
        <a:defRPr sz="2300" kern="1200">
          <a:solidFill>
            <a:schemeClr val="tx1"/>
          </a:solidFill>
          <a:latin typeface="+mn-lt"/>
          <a:ea typeface="+mn-ea"/>
          <a:cs typeface="+mn-cs"/>
        </a:defRPr>
      </a:lvl7pPr>
      <a:lvl8pPr marL="4032504" algn="l" defTabSz="1152144" rtl="0" eaLnBrk="1" latinLnBrk="0" hangingPunct="1">
        <a:defRPr sz="2300" kern="1200">
          <a:solidFill>
            <a:schemeClr val="tx1"/>
          </a:solidFill>
          <a:latin typeface="+mn-lt"/>
          <a:ea typeface="+mn-ea"/>
          <a:cs typeface="+mn-cs"/>
        </a:defRPr>
      </a:lvl8pPr>
      <a:lvl9pPr marL="4608576" algn="l" defTabSz="1152144"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huggingface.co/microsoft/trocr-base"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huggingface.co/naver-clova-ix/donut-bas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huggingface.co/facebook/detr-resnet-50"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hyperlink" Target="https://docs.opencv.org/3.4/d2/d99/tutorial_js_face_detection.html" TargetMode="External"/><Relationship Id="rId5" Type="http://schemas.openxmlformats.org/officeDocument/2006/relationships/image" Target="../media/image146.png"/><Relationship Id="rId4" Type="http://schemas.openxmlformats.org/officeDocument/2006/relationships/hyperlink" Target="https://www.will-berger.org/cascade-haar-explained/"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1872605" y="1223863"/>
            <a:ext cx="7416898" cy="2879972"/>
          </a:xfrm>
        </p:spPr>
        <p:txBody>
          <a:bodyPr/>
          <a:lstStyle/>
          <a:p>
            <a:pPr algn="ctr"/>
            <a:r>
              <a:rPr lang="de-DE" sz="3200">
                <a:solidFill>
                  <a:schemeClr val="bg1"/>
                </a:solidFill>
              </a:rPr>
              <a:t>Machine Learning und </a:t>
            </a:r>
          </a:p>
          <a:p>
            <a:pPr algn="ctr"/>
            <a:r>
              <a:rPr lang="de-DE" sz="3200">
                <a:solidFill>
                  <a:schemeClr val="bg1"/>
                </a:solidFill>
              </a:rPr>
              <a:t>Deep Learning </a:t>
            </a:r>
          </a:p>
          <a:p>
            <a:pPr algn="ctr"/>
            <a:r>
              <a:rPr lang="de-DE" sz="3200">
                <a:solidFill>
                  <a:schemeClr val="bg1"/>
                </a:solidFill>
              </a:rPr>
              <a:t>im Unternehmen</a:t>
            </a:r>
          </a:p>
          <a:p>
            <a:pPr algn="ctr"/>
            <a:r>
              <a:rPr lang="de-DE" sz="3200">
                <a:solidFill>
                  <a:schemeClr val="bg1"/>
                </a:solidFill>
              </a:rPr>
              <a:t>Teil 3 Theorie Deep Learning</a:t>
            </a:r>
          </a:p>
          <a:p>
            <a:pPr algn="ctr"/>
            <a:endParaRPr lang="de-DE" sz="3200">
              <a:solidFill>
                <a:schemeClr val="bg1"/>
              </a:solidFill>
            </a:endParaRPr>
          </a:p>
          <a:p>
            <a:pPr algn="ctr"/>
            <a:r>
              <a:rPr lang="de-DE" sz="2000">
                <a:solidFill>
                  <a:schemeClr val="bg1"/>
                </a:solidFill>
              </a:rPr>
              <a:t>2025, Willi Hahn</a:t>
            </a:r>
          </a:p>
        </p:txBody>
      </p:sp>
    </p:spTree>
    <p:extLst>
      <p:ext uri="{BB962C8B-B14F-4D97-AF65-F5344CB8AC3E}">
        <p14:creationId xmlns:p14="http://schemas.microsoft.com/office/powerpoint/2010/main" val="2847159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288429" y="791815"/>
            <a:ext cx="10945216" cy="5328592"/>
          </a:xfrm>
        </p:spPr>
        <p:txBody>
          <a:bodyPr/>
          <a:lstStyle/>
          <a:p>
            <a:r>
              <a:rPr lang="de-DE"/>
              <a:t>Softmax ist die Erweiterung von sigmoidalen Aktivierungsfunktionen für Multiklassenergebnissen. Verteile die Wahrscheinlichkeiten der einzel möglichen Ergebnisse in [0 .. 1].</a:t>
            </a:r>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r>
              <a:rPr lang="de-DE"/>
              <a:t>           </a:t>
            </a:r>
            <a:r>
              <a:rPr lang="de-DE" smtClean="0"/>
              <a:t>Summe </a:t>
            </a:r>
            <a:r>
              <a:rPr lang="de-DE"/>
              <a:t>ungleich 1                                                     </a:t>
            </a:r>
            <a:r>
              <a:rPr lang="de-DE" smtClean="0"/>
              <a:t>     Summe </a:t>
            </a:r>
            <a:r>
              <a:rPr lang="de-DE"/>
              <a:t>gleich 1</a:t>
            </a:r>
          </a:p>
          <a:p>
            <a:r>
              <a:rPr lang="de-DE"/>
              <a:t>           unabhängige Ergebnisse                                               </a:t>
            </a:r>
            <a:r>
              <a:rPr lang="de-DE" smtClean="0"/>
              <a:t> Interpretation </a:t>
            </a:r>
            <a:r>
              <a:rPr lang="de-DE"/>
              <a:t>als </a:t>
            </a:r>
            <a:r>
              <a:rPr lang="de-DE" smtClean="0"/>
              <a:t>Wahrscheinlichkeiten</a:t>
            </a:r>
            <a:endParaRPr lang="de-DE"/>
          </a:p>
          <a:p>
            <a:r>
              <a:rPr lang="de-DE"/>
              <a:t>				</a:t>
            </a:r>
            <a:r>
              <a:rPr lang="de-DE" smtClean="0"/>
              <a:t>                 Gilt </a:t>
            </a:r>
            <a:r>
              <a:rPr lang="de-DE"/>
              <a:t>nur für sich ausschließende Ergebnisse</a:t>
            </a:r>
          </a:p>
          <a:p>
            <a:endParaRPr lang="de-DE"/>
          </a:p>
        </p:txBody>
      </p:sp>
      <p:sp>
        <p:nvSpPr>
          <p:cNvPr id="3" name="Textplatzhalter 2"/>
          <p:cNvSpPr>
            <a:spLocks noGrp="1"/>
          </p:cNvSpPr>
          <p:nvPr>
            <p:ph type="body" sz="quarter" idx="10"/>
          </p:nvPr>
        </p:nvSpPr>
        <p:spPr/>
        <p:txBody>
          <a:bodyPr/>
          <a:lstStyle/>
          <a:p>
            <a:r>
              <a:rPr lang="de-DE"/>
              <a:t>Aktivierungsfunktion Softmax</a:t>
            </a:r>
          </a:p>
        </p:txBody>
      </p:sp>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0205" y="2880047"/>
            <a:ext cx="414479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0205" y="2464221"/>
            <a:ext cx="3455988"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uppieren 3"/>
          <p:cNvGrpSpPr/>
          <p:nvPr/>
        </p:nvGrpSpPr>
        <p:grpSpPr>
          <a:xfrm>
            <a:off x="345589" y="2575120"/>
            <a:ext cx="3740638" cy="2150495"/>
            <a:chOff x="360437" y="1783032"/>
            <a:chExt cx="3740638" cy="2150495"/>
          </a:xfrm>
        </p:grpSpPr>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437" y="1799927"/>
              <a:ext cx="3554412"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350" y="1783032"/>
              <a:ext cx="338772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1850" y="1295871"/>
            <a:ext cx="1301502" cy="102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8589" y="1431959"/>
            <a:ext cx="959501" cy="74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591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Überblick zum Training eines KNN</a:t>
            </a:r>
          </a:p>
        </p:txBody>
      </p:sp>
      <p:sp>
        <p:nvSpPr>
          <p:cNvPr id="3" name="Textplatzhalter 2"/>
          <p:cNvSpPr>
            <a:spLocks noGrp="1"/>
          </p:cNvSpPr>
          <p:nvPr>
            <p:ph type="body" sz="quarter" idx="11"/>
          </p:nvPr>
        </p:nvSpPr>
        <p:spPr>
          <a:xfrm>
            <a:off x="360363" y="792163"/>
            <a:ext cx="5256658" cy="5327650"/>
          </a:xfrm>
        </p:spPr>
        <p:txBody>
          <a:bodyPr/>
          <a:lstStyle/>
          <a:p>
            <a:r>
              <a:rPr lang="de-DE"/>
              <a:t>Im Training eines KNN wird mit zufällig besetzen Gewichten der </a:t>
            </a:r>
            <a:r>
              <a:rPr lang="de-DE" err="1"/>
              <a:t>Neuronenverbindungen</a:t>
            </a:r>
            <a:r>
              <a:rPr lang="de-DE"/>
              <a:t> gestartet.</a:t>
            </a:r>
          </a:p>
          <a:p>
            <a:endParaRPr lang="de-DE"/>
          </a:p>
          <a:p>
            <a:r>
              <a:rPr lang="de-DE"/>
              <a:t>Nacheinander oder in Teilmengen (Batches) werden die Trainingsdatensätze dem KNN zugeführt. Jeder Durchgang wird als Lernepoche bezeichnet.</a:t>
            </a:r>
          </a:p>
          <a:p>
            <a:endParaRPr lang="de-DE"/>
          </a:p>
          <a:p>
            <a:r>
              <a:rPr lang="de-DE"/>
              <a:t>Die forward berechneten, zunächst falschen y werden durch die Verlustfunktion mit dem wahren y (Label) verglichen.</a:t>
            </a:r>
          </a:p>
          <a:p>
            <a:endParaRPr lang="de-DE"/>
          </a:p>
          <a:p>
            <a:r>
              <a:rPr lang="de-DE"/>
              <a:t>Der </a:t>
            </a:r>
            <a:r>
              <a:rPr lang="de-DE" err="1"/>
              <a:t>Optimizer</a:t>
            </a:r>
            <a:r>
              <a:rPr lang="de-DE"/>
              <a:t> bestimmt für die Gewichte kleinere oder größere Werte, so dass die Verlustfunktion minimiert wird (Backpropagation).</a:t>
            </a:r>
          </a:p>
          <a:p>
            <a:endParaRPr lang="de-DE"/>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7545" y="791815"/>
            <a:ext cx="525204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6356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Hyperparameter Epochen und Batch Size</a:t>
            </a:r>
          </a:p>
        </p:txBody>
      </p:sp>
      <p:sp>
        <p:nvSpPr>
          <p:cNvPr id="3" name="Textplatzhalter 2"/>
          <p:cNvSpPr>
            <a:spLocks noGrp="1"/>
          </p:cNvSpPr>
          <p:nvPr>
            <p:ph type="body" sz="quarter" idx="11"/>
          </p:nvPr>
        </p:nvSpPr>
        <p:spPr>
          <a:xfrm>
            <a:off x="360363" y="792163"/>
            <a:ext cx="4896618" cy="5327650"/>
          </a:xfrm>
        </p:spPr>
        <p:txBody>
          <a:bodyPr/>
          <a:lstStyle/>
          <a:p>
            <a:r>
              <a:rPr lang="de-DE"/>
              <a:t>Werden alle Trainingsdatensätze zur Gewichtsoptimierung verwenden, spricht man von einer </a:t>
            </a:r>
            <a:r>
              <a:rPr lang="de-DE" b="1"/>
              <a:t>Epoche</a:t>
            </a:r>
            <a:r>
              <a:rPr lang="de-DE"/>
              <a:t>.</a:t>
            </a:r>
          </a:p>
          <a:p>
            <a:endParaRPr lang="de-DE"/>
          </a:p>
          <a:p>
            <a:r>
              <a:rPr lang="de-DE"/>
              <a:t>Online Learning:</a:t>
            </a:r>
          </a:p>
          <a:p>
            <a:r>
              <a:rPr lang="de-DE"/>
              <a:t>Je </a:t>
            </a:r>
            <a:r>
              <a:rPr lang="de-DE" b="1"/>
              <a:t>Iteration</a:t>
            </a:r>
            <a:r>
              <a:rPr lang="de-DE"/>
              <a:t>/Batch wird nur ein Datensatz verwendet.</a:t>
            </a:r>
          </a:p>
          <a:p>
            <a:endParaRPr lang="de-DE"/>
          </a:p>
          <a:p>
            <a:r>
              <a:rPr lang="de-DE"/>
              <a:t>Mini-Batch Learning:</a:t>
            </a:r>
          </a:p>
          <a:p>
            <a:r>
              <a:rPr lang="de-DE"/>
              <a:t>Je Iteration wird eine Teilmenge (</a:t>
            </a:r>
            <a:r>
              <a:rPr lang="de-DE" b="1"/>
              <a:t>Mini-Batch</a:t>
            </a:r>
            <a:r>
              <a:rPr lang="de-DE"/>
              <a:t> oder </a:t>
            </a:r>
            <a:r>
              <a:rPr lang="de-DE" b="1"/>
              <a:t>Batch</a:t>
            </a:r>
            <a:r>
              <a:rPr lang="de-DE"/>
              <a:t>) der Trainingsdaten verwendet.</a:t>
            </a:r>
          </a:p>
          <a:p>
            <a:endParaRPr lang="de-DE"/>
          </a:p>
          <a:p>
            <a:endParaRPr lang="de-DE"/>
          </a:p>
          <a:p>
            <a:endParaRPr lang="de-DE"/>
          </a:p>
        </p:txBody>
      </p:sp>
      <p:grpSp>
        <p:nvGrpSpPr>
          <p:cNvPr id="5" name="Gruppieren 4"/>
          <p:cNvGrpSpPr/>
          <p:nvPr/>
        </p:nvGrpSpPr>
        <p:grpSpPr>
          <a:xfrm>
            <a:off x="4999217" y="1007839"/>
            <a:ext cx="5672007" cy="3096344"/>
            <a:chOff x="4999217" y="1007839"/>
            <a:chExt cx="5672007" cy="3096344"/>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217" y="1295871"/>
              <a:ext cx="5672007"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7993285" y="1007839"/>
              <a:ext cx="2394951" cy="338554"/>
            </a:xfrm>
            <a:prstGeom prst="rect">
              <a:avLst/>
            </a:prstGeom>
            <a:noFill/>
          </p:spPr>
          <p:txBody>
            <a:bodyPr wrap="none" rtlCol="0">
              <a:spAutoFit/>
            </a:bodyPr>
            <a:lstStyle/>
            <a:p>
              <a:r>
                <a:rPr lang="de-DE" sz="1600">
                  <a:latin typeface="Calibri" panose="020F0502020204030204" pitchFamily="34" charset="0"/>
                  <a:cs typeface="Calibri" panose="020F0502020204030204" pitchFamily="34" charset="0"/>
                </a:rPr>
                <a:t>Übersicht Trainingsschleife</a:t>
              </a:r>
              <a:endParaRPr lang="de-DE" sz="16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518526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Initialisierung der Gewichte vor dem Training</a:t>
            </a:r>
          </a:p>
        </p:txBody>
      </p:sp>
      <p:sp>
        <p:nvSpPr>
          <p:cNvPr id="3" name="Textplatzhalter 2"/>
          <p:cNvSpPr>
            <a:spLocks noGrp="1"/>
          </p:cNvSpPr>
          <p:nvPr>
            <p:ph type="body" sz="quarter" idx="11"/>
          </p:nvPr>
        </p:nvSpPr>
        <p:spPr/>
        <p:txBody>
          <a:bodyPr/>
          <a:lstStyle/>
          <a:p>
            <a:pPr lvl="0"/>
            <a:r>
              <a:rPr lang="de-DE"/>
              <a:t>Die Initialisierung der Gewichte aller Neuronen bestimmt den </a:t>
            </a:r>
          </a:p>
          <a:p>
            <a:pPr lvl="0"/>
            <a:r>
              <a:rPr lang="de-DE"/>
              <a:t>Ausgangspunkt für den </a:t>
            </a:r>
            <a:r>
              <a:rPr lang="de-DE" err="1"/>
              <a:t>Gradientenabstieg</a:t>
            </a:r>
            <a:r>
              <a:rPr lang="de-DE"/>
              <a:t>.</a:t>
            </a:r>
          </a:p>
          <a:p>
            <a:pPr lvl="0"/>
            <a:endParaRPr lang="de-DE"/>
          </a:p>
          <a:p>
            <a:pPr lvl="0"/>
            <a:endParaRPr lang="de-DE"/>
          </a:p>
          <a:p>
            <a:pPr lvl="0"/>
            <a:r>
              <a:rPr lang="de-DE"/>
              <a:t>Initialisiert man sie einfach mit 0 oder einer Konstanten, wird gar keine </a:t>
            </a:r>
          </a:p>
          <a:p>
            <a:pPr lvl="0"/>
            <a:r>
              <a:rPr lang="de-DE"/>
              <a:t>oder </a:t>
            </a:r>
            <a:r>
              <a:rPr lang="de-DE" smtClean="0"/>
              <a:t>eine </a:t>
            </a:r>
            <a:r>
              <a:rPr lang="de-DE"/>
              <a:t>für alle Gewichte immer gleiche Gewichtsänderung stattfinden.</a:t>
            </a:r>
            <a:br>
              <a:rPr lang="de-DE"/>
            </a:br>
            <a:endParaRPr lang="de-DE"/>
          </a:p>
          <a:p>
            <a:pPr lvl="0"/>
            <a:endParaRPr lang="de-DE"/>
          </a:p>
          <a:p>
            <a:pPr lvl="0"/>
            <a:r>
              <a:rPr lang="de-DE" smtClean="0"/>
              <a:t>Meist </a:t>
            </a:r>
            <a:r>
              <a:rPr lang="de-DE"/>
              <a:t>verwendet werden Zufallswerte im Intervall [−0.5; 0.5].</a:t>
            </a:r>
          </a:p>
          <a:p>
            <a:pPr lvl="0"/>
            <a:endParaRPr lang="de-DE"/>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5253" y="791815"/>
            <a:ext cx="3532161" cy="177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2175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05" y="791815"/>
            <a:ext cx="4012282" cy="1641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platzhalter 2"/>
          <p:cNvSpPr>
            <a:spLocks noGrp="1"/>
          </p:cNvSpPr>
          <p:nvPr>
            <p:ph type="body" sz="quarter" idx="11"/>
          </p:nvPr>
        </p:nvSpPr>
        <p:spPr/>
        <p:txBody>
          <a:bodyPr/>
          <a:lstStyle/>
          <a:p>
            <a:r>
              <a:rPr lang="en-US"/>
              <a:t>Der Stochastic Gradient Descent (SGD) </a:t>
            </a:r>
            <a:r>
              <a:rPr lang="en-US" err="1"/>
              <a:t>verwendet</a:t>
            </a:r>
            <a:r>
              <a:rPr lang="en-US"/>
              <a:t> je </a:t>
            </a:r>
            <a:r>
              <a:rPr lang="en-US" err="1"/>
              <a:t>Lernepoche</a:t>
            </a:r>
            <a:r>
              <a:rPr lang="en-US"/>
              <a:t> </a:t>
            </a:r>
            <a:r>
              <a:rPr lang="en-US" err="1"/>
              <a:t>zufällig</a:t>
            </a:r>
            <a:r>
              <a:rPr lang="en-US"/>
              <a:t> </a:t>
            </a:r>
          </a:p>
          <a:p>
            <a:r>
              <a:rPr lang="en-US" err="1"/>
              <a:t>gezogene</a:t>
            </a:r>
            <a:r>
              <a:rPr lang="en-US"/>
              <a:t> batches der Trainingsdaten und </a:t>
            </a:r>
            <a:r>
              <a:rPr lang="en-US" err="1"/>
              <a:t>eine</a:t>
            </a:r>
            <a:r>
              <a:rPr lang="en-US"/>
              <a:t> </a:t>
            </a:r>
            <a:r>
              <a:rPr lang="en-US" err="1"/>
              <a:t>konstante</a:t>
            </a:r>
            <a:r>
              <a:rPr lang="en-US"/>
              <a:t> </a:t>
            </a:r>
            <a:r>
              <a:rPr lang="en-US" err="1"/>
              <a:t>Lernrate</a:t>
            </a:r>
            <a:r>
              <a:rPr lang="de-DE"/>
              <a:t>. </a:t>
            </a:r>
          </a:p>
          <a:p>
            <a:endParaRPr lang="de-DE"/>
          </a:p>
          <a:p>
            <a:r>
              <a:rPr lang="de-DE"/>
              <a:t>Varianten sind:</a:t>
            </a:r>
            <a:endParaRPr lang="en-US"/>
          </a:p>
          <a:p>
            <a:endParaRPr lang="en-US"/>
          </a:p>
          <a:p>
            <a:r>
              <a:rPr lang="en-US" err="1"/>
              <a:t>RMSProp</a:t>
            </a:r>
            <a:r>
              <a:rPr lang="en-US"/>
              <a:t> (</a:t>
            </a:r>
            <a:r>
              <a:rPr lang="de-DE" b="1"/>
              <a:t>R</a:t>
            </a:r>
            <a:r>
              <a:rPr lang="de-DE"/>
              <a:t>oot </a:t>
            </a:r>
            <a:r>
              <a:rPr lang="de-DE" b="1" err="1"/>
              <a:t>M</a:t>
            </a:r>
            <a:r>
              <a:rPr lang="de-DE" err="1"/>
              <a:t>ean</a:t>
            </a:r>
            <a:r>
              <a:rPr lang="de-DE"/>
              <a:t> </a:t>
            </a:r>
            <a:r>
              <a:rPr lang="de-DE" b="1"/>
              <a:t>S</a:t>
            </a:r>
            <a:r>
              <a:rPr lang="de-DE"/>
              <a:t>quare </a:t>
            </a:r>
            <a:r>
              <a:rPr lang="de-DE" b="1"/>
              <a:t>Prop</a:t>
            </a:r>
            <a:r>
              <a:rPr lang="de-DE"/>
              <a:t>agation) </a:t>
            </a:r>
            <a:r>
              <a:rPr lang="en-US" err="1"/>
              <a:t>vermeidet</a:t>
            </a:r>
            <a:r>
              <a:rPr lang="en-US"/>
              <a:t> die </a:t>
            </a:r>
            <a:r>
              <a:rPr lang="en-US" err="1"/>
              <a:t>Gefahr</a:t>
            </a:r>
            <a:r>
              <a:rPr lang="en-US"/>
              <a:t> des SGD in </a:t>
            </a:r>
          </a:p>
          <a:p>
            <a:r>
              <a:rPr lang="en-US" err="1"/>
              <a:t>lokalen</a:t>
            </a:r>
            <a:r>
              <a:rPr lang="en-US"/>
              <a:t> Minima </a:t>
            </a:r>
            <a:r>
              <a:rPr lang="en-US" err="1"/>
              <a:t>oder</a:t>
            </a:r>
            <a:r>
              <a:rPr lang="en-US"/>
              <a:t> auf </a:t>
            </a:r>
            <a:r>
              <a:rPr lang="en-US" err="1"/>
              <a:t>Sattelpunkten</a:t>
            </a:r>
            <a:r>
              <a:rPr lang="en-US"/>
              <a:t> </a:t>
            </a:r>
            <a:r>
              <a:rPr lang="en-US" err="1"/>
              <a:t>stecken</a:t>
            </a:r>
            <a:r>
              <a:rPr lang="en-US"/>
              <a:t> </a:t>
            </a:r>
            <a:r>
              <a:rPr lang="en-US" err="1"/>
              <a:t>zu</a:t>
            </a:r>
            <a:r>
              <a:rPr lang="en-US"/>
              <a:t> </a:t>
            </a:r>
            <a:r>
              <a:rPr lang="en-US" err="1"/>
              <a:t>bleiben</a:t>
            </a:r>
            <a:r>
              <a:rPr lang="en-US"/>
              <a:t> </a:t>
            </a:r>
            <a:r>
              <a:rPr lang="en-US" err="1"/>
              <a:t>mit</a:t>
            </a:r>
            <a:r>
              <a:rPr lang="en-US"/>
              <a:t> </a:t>
            </a:r>
            <a:r>
              <a:rPr lang="en-US" err="1"/>
              <a:t>variablen</a:t>
            </a:r>
            <a:r>
              <a:rPr lang="en-US"/>
              <a:t>, </a:t>
            </a:r>
            <a:r>
              <a:rPr lang="en-US" err="1"/>
              <a:t>adaptiven</a:t>
            </a:r>
            <a:r>
              <a:rPr lang="en-US"/>
              <a:t> </a:t>
            </a:r>
          </a:p>
          <a:p>
            <a:r>
              <a:rPr lang="en-US" err="1"/>
              <a:t>Lernraten</a:t>
            </a:r>
            <a:r>
              <a:rPr lang="en-US"/>
              <a:t>. Die </a:t>
            </a:r>
            <a:r>
              <a:rPr lang="en-US" err="1"/>
              <a:t>Schrittweite</a:t>
            </a:r>
            <a:r>
              <a:rPr lang="en-US"/>
              <a:t> wird </a:t>
            </a:r>
            <a:r>
              <a:rPr lang="en-US" err="1"/>
              <a:t>bei</a:t>
            </a:r>
            <a:r>
              <a:rPr lang="en-US"/>
              <a:t> </a:t>
            </a:r>
            <a:r>
              <a:rPr lang="en-US" err="1"/>
              <a:t>großen</a:t>
            </a:r>
            <a:r>
              <a:rPr lang="en-US"/>
              <a:t> </a:t>
            </a:r>
            <a:r>
              <a:rPr lang="en-US" err="1"/>
              <a:t>Gradienten</a:t>
            </a:r>
            <a:r>
              <a:rPr lang="en-US"/>
              <a:t> </a:t>
            </a:r>
            <a:r>
              <a:rPr lang="en-US" err="1"/>
              <a:t>verkleinert</a:t>
            </a:r>
            <a:r>
              <a:rPr lang="en-US"/>
              <a:t>, bei </a:t>
            </a:r>
            <a:r>
              <a:rPr lang="en-US" err="1"/>
              <a:t>kleinen</a:t>
            </a:r>
            <a:r>
              <a:rPr lang="en-US"/>
              <a:t> </a:t>
            </a:r>
          </a:p>
          <a:p>
            <a:r>
              <a:rPr lang="en-US"/>
              <a:t>vergrößert. </a:t>
            </a:r>
          </a:p>
          <a:p>
            <a:endParaRPr lang="en-US" u="sng"/>
          </a:p>
          <a:p>
            <a:r>
              <a:rPr lang="en-US"/>
              <a:t>ADAM</a:t>
            </a:r>
            <a:r>
              <a:rPr lang="en-US" b="1"/>
              <a:t>, </a:t>
            </a:r>
            <a:r>
              <a:rPr lang="en-US" err="1"/>
              <a:t>AdaDelta</a:t>
            </a:r>
            <a:r>
              <a:rPr lang="en-US"/>
              <a:t>/</a:t>
            </a:r>
            <a:r>
              <a:rPr lang="en-US" err="1"/>
              <a:t>AdaGrad</a:t>
            </a:r>
            <a:r>
              <a:rPr lang="en-US"/>
              <a:t> und </a:t>
            </a:r>
            <a:r>
              <a:rPr lang="en-US" err="1"/>
              <a:t>weitere</a:t>
            </a:r>
            <a:r>
              <a:rPr lang="en-US"/>
              <a:t> Optimizer </a:t>
            </a:r>
            <a:r>
              <a:rPr lang="en-US" err="1"/>
              <a:t>arbeiten</a:t>
            </a:r>
            <a:r>
              <a:rPr lang="en-US"/>
              <a:t> </a:t>
            </a:r>
            <a:r>
              <a:rPr lang="en-US" err="1"/>
              <a:t>mit</a:t>
            </a:r>
            <a:r>
              <a:rPr lang="en-US"/>
              <a:t> adaptiven Lernraten erreichen schneller Konvergenz. </a:t>
            </a:r>
          </a:p>
          <a:p>
            <a:endParaRPr lang="de-DE"/>
          </a:p>
          <a:p>
            <a:r>
              <a:rPr lang="de-DE"/>
              <a:t>Mini-batch Gradient Descent berechnet über kleine, meist 50 bis 256 große, reihenweise oder zufällig gezogene Teilmengen.</a:t>
            </a:r>
          </a:p>
          <a:p>
            <a:endParaRPr lang="en-US"/>
          </a:p>
          <a:p>
            <a:r>
              <a:rPr lang="de-DE"/>
              <a:t>LBFGS und andere quasi-</a:t>
            </a:r>
            <a:r>
              <a:rPr lang="de-DE" err="1"/>
              <a:t>Newton‘sche</a:t>
            </a:r>
            <a:r>
              <a:rPr lang="de-DE"/>
              <a:t> Optimierer verwenden zusätzlich die zweite Ableitung. Bei kleinen Datenmengen konvergieren sie schneller, bei großen langsamer. </a:t>
            </a:r>
          </a:p>
        </p:txBody>
      </p:sp>
      <p:sp>
        <p:nvSpPr>
          <p:cNvPr id="2" name="Textplatzhalter 1"/>
          <p:cNvSpPr>
            <a:spLocks noGrp="1"/>
          </p:cNvSpPr>
          <p:nvPr>
            <p:ph type="body" sz="quarter" idx="10"/>
          </p:nvPr>
        </p:nvSpPr>
        <p:spPr/>
        <p:txBody>
          <a:bodyPr/>
          <a:lstStyle/>
          <a:p>
            <a:r>
              <a:rPr lang="en-US" err="1"/>
              <a:t>Hyperparameter</a:t>
            </a:r>
            <a:r>
              <a:rPr lang="en-US"/>
              <a:t> Optimizer </a:t>
            </a:r>
            <a:r>
              <a:rPr lang="en-US" err="1"/>
              <a:t>für</a:t>
            </a:r>
            <a:r>
              <a:rPr lang="en-US"/>
              <a:t> den </a:t>
            </a:r>
            <a:r>
              <a:rPr lang="en-US" err="1"/>
              <a:t>Gradientenabstieg</a:t>
            </a:r>
            <a:endParaRPr lang="de-DE"/>
          </a:p>
        </p:txBody>
      </p:sp>
    </p:spTree>
    <p:extLst>
      <p:ext uri="{BB962C8B-B14F-4D97-AF65-F5344CB8AC3E}">
        <p14:creationId xmlns:p14="http://schemas.microsoft.com/office/powerpoint/2010/main" val="3402160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err="1"/>
              <a:t>Hyperparameter</a:t>
            </a:r>
            <a:r>
              <a:rPr lang="en-US"/>
              <a:t> </a:t>
            </a:r>
            <a:r>
              <a:rPr lang="de-DE"/>
              <a:t>Lernrate des Gradientenabstiegsverfahrens</a:t>
            </a:r>
          </a:p>
        </p:txBody>
      </p:sp>
      <p:sp>
        <p:nvSpPr>
          <p:cNvPr id="3" name="Textplatzhalter 2"/>
          <p:cNvSpPr>
            <a:spLocks noGrp="1"/>
          </p:cNvSpPr>
          <p:nvPr>
            <p:ph type="body" sz="quarter" idx="11"/>
          </p:nvPr>
        </p:nvSpPr>
        <p:spPr/>
        <p:txBody>
          <a:bodyPr/>
          <a:lstStyle/>
          <a:p>
            <a:r>
              <a:rPr lang="de-DE"/>
              <a:t>Die </a:t>
            </a:r>
            <a:r>
              <a:rPr lang="de-DE" err="1"/>
              <a:t>Lernrate</a:t>
            </a:r>
            <a:r>
              <a:rPr lang="de-DE" b="1"/>
              <a:t> </a:t>
            </a:r>
            <a:r>
              <a:rPr lang="de-DE"/>
              <a:t>entspricht der Schrittweite beim Ändern der Gewichte. </a:t>
            </a:r>
          </a:p>
          <a:p>
            <a:endParaRPr lang="de-DE"/>
          </a:p>
          <a:p>
            <a:endParaRPr lang="de-DE"/>
          </a:p>
          <a:p>
            <a:endParaRPr lang="de-DE"/>
          </a:p>
          <a:p>
            <a:endParaRPr lang="de-DE"/>
          </a:p>
          <a:p>
            <a:endParaRPr lang="de-DE"/>
          </a:p>
          <a:p>
            <a:endParaRPr lang="de-DE"/>
          </a:p>
          <a:p>
            <a:endParaRPr lang="de-DE"/>
          </a:p>
          <a:p>
            <a:endParaRPr lang="de-DE"/>
          </a:p>
          <a:p>
            <a:endParaRPr lang="de-DE"/>
          </a:p>
          <a:p>
            <a:pPr marL="285750" indent="-285750">
              <a:buFont typeface="Arial" panose="020B0604020202020204" pitchFamily="34" charset="0"/>
              <a:buChar char="•"/>
            </a:pPr>
            <a:r>
              <a:rPr lang="de-DE"/>
              <a:t>Eine große </a:t>
            </a:r>
            <a:r>
              <a:rPr lang="de-DE" err="1"/>
              <a:t>Lernrate</a:t>
            </a:r>
            <a:r>
              <a:rPr lang="de-DE"/>
              <a:t> lernt schnell und am Anfang gut, kann aber ein Minimum überspringen und lernt später nicht mehr genau.</a:t>
            </a:r>
          </a:p>
          <a:p>
            <a:pPr marL="285750" indent="-285750">
              <a:buFont typeface="Arial" panose="020B0604020202020204" pitchFamily="34" charset="0"/>
              <a:buChar char="•"/>
            </a:pPr>
            <a:r>
              <a:rPr lang="de-DE"/>
              <a:t>Eine kleine </a:t>
            </a:r>
            <a:r>
              <a:rPr lang="de-DE" err="1"/>
              <a:t>Lernrate</a:t>
            </a:r>
            <a:r>
              <a:rPr lang="de-DE"/>
              <a:t> ist aufwändiger, kann aber ein Minimum eventuell nicht mehr verlassen und konvergiert wesentlich langsamer.</a:t>
            </a:r>
          </a:p>
          <a:p>
            <a:pPr lvl="0"/>
            <a:endParaRPr lang="en-US"/>
          </a:p>
          <a:p>
            <a:pPr lvl="0"/>
            <a:r>
              <a:rPr lang="en-US" err="1"/>
              <a:t>Experimentieren</a:t>
            </a:r>
            <a:r>
              <a:rPr lang="en-US"/>
              <a:t> </a:t>
            </a:r>
            <a:r>
              <a:rPr lang="en-US" err="1"/>
              <a:t>Sie</a:t>
            </a:r>
            <a:r>
              <a:rPr lang="en-US"/>
              <a:t> </a:t>
            </a:r>
            <a:r>
              <a:rPr lang="en-US" err="1"/>
              <a:t>mit</a:t>
            </a:r>
            <a:r>
              <a:rPr lang="en-US"/>
              <a:t> </a:t>
            </a:r>
            <a:r>
              <a:rPr lang="en-US" err="1"/>
              <a:t>absteigenden</a:t>
            </a:r>
            <a:r>
              <a:rPr lang="en-US"/>
              <a:t> 10er </a:t>
            </a:r>
            <a:r>
              <a:rPr lang="en-US" err="1"/>
              <a:t>Potenzen</a:t>
            </a:r>
            <a:r>
              <a:rPr lang="en-US"/>
              <a:t> </a:t>
            </a:r>
            <a:r>
              <a:rPr lang="en-US" err="1"/>
              <a:t>wie</a:t>
            </a:r>
            <a:r>
              <a:rPr lang="en-US"/>
              <a:t> 1, 0.1, 0.01, 0.001. </a:t>
            </a:r>
          </a:p>
          <a:p>
            <a:pPr lvl="0"/>
            <a:r>
              <a:rPr lang="en-US" err="1"/>
              <a:t>Für</a:t>
            </a:r>
            <a:r>
              <a:rPr lang="en-US"/>
              <a:t> SGD </a:t>
            </a:r>
            <a:r>
              <a:rPr lang="en-US" err="1"/>
              <a:t>ist</a:t>
            </a:r>
            <a:r>
              <a:rPr lang="en-US"/>
              <a:t> der Default </a:t>
            </a:r>
            <a:r>
              <a:rPr lang="en-US" err="1"/>
              <a:t>meist</a:t>
            </a:r>
            <a:r>
              <a:rPr lang="en-US"/>
              <a:t> 0.1.</a:t>
            </a:r>
          </a:p>
          <a:p>
            <a:pPr lvl="0"/>
            <a:endParaRPr lang="en-US"/>
          </a:p>
          <a:p>
            <a:pPr lvl="0"/>
            <a:endParaRPr lang="de-DE"/>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429" y="1223863"/>
            <a:ext cx="3045209"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0317" y="1438326"/>
            <a:ext cx="3896801" cy="2097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33245" y="1206797"/>
            <a:ext cx="2884488"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688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FNN Archtekturen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5" y="1178410"/>
            <a:ext cx="292417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109" y="3960166"/>
            <a:ext cx="4137361" cy="158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A fully connected feedforward NN architecture where all neurons between...  | Download Scientific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5133" y="985112"/>
            <a:ext cx="3551417" cy="189717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171" y="3456111"/>
            <a:ext cx="3937769" cy="2678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1652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Regression mit einem FNN auf den Ames Housing Prices</a:t>
            </a:r>
          </a:p>
        </p:txBody>
      </p:sp>
      <p:sp>
        <p:nvSpPr>
          <p:cNvPr id="2" name="Untertitel 1"/>
          <p:cNvSpPr>
            <a:spLocks noGrp="1"/>
          </p:cNvSpPr>
          <p:nvPr>
            <p:ph type="body" sz="quarter" idx="11"/>
          </p:nvPr>
        </p:nvSpPr>
        <p:spPr/>
        <p:txBody>
          <a:bodyPr/>
          <a:lstStyle/>
          <a:p>
            <a:r>
              <a:rPr lang="de-DE"/>
              <a:t>Ames FNN.ipynb</a:t>
            </a:r>
          </a:p>
          <a:p>
            <a:endParaRPr lang="de-DE"/>
          </a:p>
          <a:p>
            <a:endParaRPr lang="de-DE"/>
          </a:p>
          <a:p>
            <a:endParaRPr lang="de-DE"/>
          </a:p>
          <a:p>
            <a:endParaRPr lang="de-DE"/>
          </a:p>
          <a:p>
            <a:r>
              <a:rPr lang="de-DE" sz="1200"/>
              <a:t>Mit plot gridsearchCV resuls </a:t>
            </a:r>
          </a:p>
          <a:p>
            <a:endParaRPr lang="de-DE"/>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3165" y="2952055"/>
            <a:ext cx="41052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485" y="3960167"/>
            <a:ext cx="5888307"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1237" y="647799"/>
            <a:ext cx="3661425"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81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Praxis FNN zur Vorhersage vom Maschinenschäden</a:t>
            </a:r>
          </a:p>
        </p:txBody>
      </p:sp>
      <p:sp>
        <p:nvSpPr>
          <p:cNvPr id="5" name="Textplatzhalter 4"/>
          <p:cNvSpPr>
            <a:spLocks noGrp="1"/>
          </p:cNvSpPr>
          <p:nvPr>
            <p:ph type="body" sz="quarter" idx="11"/>
          </p:nvPr>
        </p:nvSpPr>
        <p:spPr/>
        <p:txBody>
          <a:bodyPr/>
          <a:lstStyle/>
          <a:p>
            <a:r>
              <a:rPr lang="de-DE"/>
              <a:t>SägeRattern FNN.ipynb:</a:t>
            </a:r>
          </a:p>
          <a:p>
            <a:endParaRPr lang="de-DE"/>
          </a:p>
          <a:p>
            <a:pPr marL="285750" indent="-285750">
              <a:buFont typeface="Arial" panose="020B0604020202020204" pitchFamily="34" charset="0"/>
              <a:buChar char="•"/>
            </a:pPr>
            <a:r>
              <a:rPr lang="de-DE"/>
              <a:t>Beispiel vom KI-Campus</a:t>
            </a:r>
          </a:p>
          <a:p>
            <a:pPr marL="285750" indent="-285750">
              <a:buFont typeface="Arial" panose="020B0604020202020204" pitchFamily="34" charset="0"/>
              <a:buChar char="•"/>
            </a:pPr>
            <a:r>
              <a:rPr lang="de-DE"/>
              <a:t>Drehzahl von Spindel und Tiefe des Schnitts einer CNC-Fräse</a:t>
            </a:r>
          </a:p>
          <a:p>
            <a:pPr marL="285750" indent="-285750">
              <a:buFont typeface="Arial" panose="020B0604020202020204" pitchFamily="34" charset="0"/>
              <a:buChar char="•"/>
            </a:pPr>
            <a:r>
              <a:rPr lang="de-DE"/>
              <a:t>Bei welcher Kombination droht Maschinenausfall?</a:t>
            </a:r>
          </a:p>
          <a:p>
            <a:endParaRPr lang="de-DE"/>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5420" y="3816151"/>
            <a:ext cx="3673069" cy="228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75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t>Eine Folge von in zeitlicher Reihenfolge erfasster Datenpunkten.</a:t>
            </a:r>
          </a:p>
          <a:p>
            <a:endParaRPr lang="de-DE"/>
          </a:p>
          <a:p>
            <a:r>
              <a:rPr lang="de-DE"/>
              <a:t>Mit</a:t>
            </a:r>
          </a:p>
          <a:p>
            <a:pPr marL="285750" indent="-285750">
              <a:buFont typeface="Arial" panose="020B0604020202020204" pitchFamily="34" charset="0"/>
              <a:buChar char="•"/>
            </a:pPr>
            <a:r>
              <a:rPr lang="de-DE" b="1"/>
              <a:t>Trend</a:t>
            </a:r>
            <a:r>
              <a:rPr lang="de-DE"/>
              <a:t>: Langfristige Bewegung der Daten.</a:t>
            </a:r>
          </a:p>
          <a:p>
            <a:pPr marL="285750" indent="-285750">
              <a:buFont typeface="Arial" panose="020B0604020202020204" pitchFamily="34" charset="0"/>
              <a:buChar char="•"/>
            </a:pPr>
            <a:r>
              <a:rPr lang="de-DE" b="1"/>
              <a:t>Saisonalität</a:t>
            </a:r>
            <a:r>
              <a:rPr lang="de-DE"/>
              <a:t>: Wiederkehrende Muster oder Zyklen in den Daten.</a:t>
            </a:r>
          </a:p>
          <a:p>
            <a:pPr marL="285750" indent="-285750">
              <a:buFont typeface="Arial" panose="020B0604020202020204" pitchFamily="34" charset="0"/>
              <a:buChar char="•"/>
            </a:pPr>
            <a:r>
              <a:rPr lang="de-DE" b="1"/>
              <a:t>Rauschen</a:t>
            </a:r>
            <a:r>
              <a:rPr lang="de-DE"/>
              <a:t>: Zufällige Schwankungen, die nicht durch das Modell erklärt werden können.</a:t>
            </a:r>
          </a:p>
          <a:p>
            <a:pPr marL="285750" indent="-285750">
              <a:buFont typeface="Arial" panose="020B0604020202020204" pitchFamily="34" charset="0"/>
              <a:buChar char="•"/>
            </a:pPr>
            <a:endParaRPr lang="de-DE"/>
          </a:p>
          <a:p>
            <a:r>
              <a:rPr lang="de-DE"/>
              <a:t>Modelle :</a:t>
            </a:r>
          </a:p>
          <a:p>
            <a:pPr marL="285750" indent="-285750">
              <a:buFont typeface="Arial" panose="020B0604020202020204" pitchFamily="34" charset="0"/>
              <a:buChar char="•"/>
            </a:pPr>
            <a:r>
              <a:rPr lang="de-DE"/>
              <a:t>ARIMA (AutoRegressive Integrated Moving Average): Standard.</a:t>
            </a:r>
          </a:p>
          <a:p>
            <a:pPr marL="285750" indent="-285750">
              <a:buFont typeface="Arial" panose="020B0604020202020204" pitchFamily="34" charset="0"/>
              <a:buChar char="•"/>
            </a:pPr>
            <a:r>
              <a:rPr lang="de-DE"/>
              <a:t>SARIMA (Seasonal ARIMA): Erweiterung von ARIMA zur Berücksichtigung von Saisonalität.</a:t>
            </a:r>
          </a:p>
          <a:p>
            <a:pPr marL="285750" indent="-285750">
              <a:buFont typeface="Arial" panose="020B0604020202020204" pitchFamily="34" charset="0"/>
              <a:buChar char="•"/>
            </a:pPr>
            <a:r>
              <a:rPr lang="de-DE"/>
              <a:t>LSTM (Long Short-Term Memory): ein RNN</a:t>
            </a:r>
          </a:p>
          <a:p>
            <a:endParaRPr lang="de-DE"/>
          </a:p>
        </p:txBody>
      </p:sp>
      <p:sp>
        <p:nvSpPr>
          <p:cNvPr id="3" name="Textplatzhalter 2"/>
          <p:cNvSpPr>
            <a:spLocks noGrp="1"/>
          </p:cNvSpPr>
          <p:nvPr>
            <p:ph type="body" sz="quarter" idx="10"/>
          </p:nvPr>
        </p:nvSpPr>
        <p:spPr/>
        <p:txBody>
          <a:bodyPr/>
          <a:lstStyle/>
          <a:p>
            <a:r>
              <a:rPr lang="de-DE"/>
              <a:t>Zeitreihen</a:t>
            </a:r>
          </a:p>
        </p:txBody>
      </p:sp>
    </p:spTree>
    <p:extLst>
      <p:ext uri="{BB962C8B-B14F-4D97-AF65-F5344CB8AC3E}">
        <p14:creationId xmlns:p14="http://schemas.microsoft.com/office/powerpoint/2010/main" val="232583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Vergleich eines biologischen und technischen Neurons</a:t>
            </a:r>
          </a:p>
        </p:txBody>
      </p:sp>
      <p:sp>
        <p:nvSpPr>
          <p:cNvPr id="3" name="Textplatzhalter 2"/>
          <p:cNvSpPr>
            <a:spLocks noGrp="1"/>
          </p:cNvSpPr>
          <p:nvPr>
            <p:ph type="body" sz="quarter" idx="11"/>
          </p:nvPr>
        </p:nvSpPr>
        <p:spPr>
          <a:xfrm>
            <a:off x="360363" y="792163"/>
            <a:ext cx="4680594" cy="5112220"/>
          </a:xfrm>
        </p:spPr>
        <p:txBody>
          <a:bodyPr/>
          <a:lstStyle/>
          <a:p>
            <a:r>
              <a:rPr lang="de-DE"/>
              <a:t>Zwischen Nervenzellen werden Signale über Axionen als elektrischer Impuls übertragen.</a:t>
            </a:r>
          </a:p>
          <a:p>
            <a:endParaRPr lang="de-DE"/>
          </a:p>
          <a:p>
            <a:r>
              <a:rPr lang="de-DE"/>
              <a:t>An den Synapsen werden elektrische in chemische Signale umgewandelt. Je Nervenende arbeiten 100 bis 100000 Vestikel als Neurotransmitter.</a:t>
            </a:r>
          </a:p>
          <a:p>
            <a:endParaRPr lang="de-DE"/>
          </a:p>
          <a:p>
            <a:r>
              <a:rPr lang="de-DE"/>
              <a:t>Mensch: ca. 86 Mrd. Nervenzellen, 100 Billionen Synapsen. Sie arbeiten massiv parallel zusammen. </a:t>
            </a:r>
          </a:p>
          <a:p>
            <a:r>
              <a:rPr lang="de-DE"/>
              <a:t>Wurm:    300 </a:t>
            </a:r>
          </a:p>
          <a:p>
            <a:r>
              <a:rPr lang="de-DE" smtClean="0"/>
              <a:t>Wespe, Biene</a:t>
            </a:r>
            <a:r>
              <a:rPr lang="de-DE"/>
              <a:t>: </a:t>
            </a:r>
            <a:r>
              <a:rPr lang="de-DE" smtClean="0"/>
              <a:t>960 </a:t>
            </a:r>
            <a:r>
              <a:rPr lang="de-DE"/>
              <a:t>000</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3045" y="647799"/>
            <a:ext cx="4797599" cy="223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6981" y="2952055"/>
            <a:ext cx="5310287" cy="32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46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pPr marL="285750" indent="-285750">
              <a:buFont typeface="Arial" panose="020B0604020202020204" pitchFamily="34" charset="0"/>
              <a:buChar char="•"/>
            </a:pPr>
            <a:r>
              <a:rPr lang="de-DE"/>
              <a:t>Predictive maintenance, Anomalieerkennung sind in der Praxis durch Regelmaschinen (einfachst mit Schwellwerten) und regelmäßigen Instandsetzungen abgedeckt.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Bei SIEM ist seit ca 2010 regelbasierte Mustersuche (Elastic Stack, Splunk) bis heute Stand der Dinge.</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Aktienanalyse, -käufe werden bei Banken nicht alleine durch Zeitreihenanalyse abgedeckt.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Annahmen, wie Linearität oder Stationarität, meist nicht erfüllt.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Häufig sehr seltene ereignisse (unbalanciert).</a:t>
            </a:r>
          </a:p>
        </p:txBody>
      </p:sp>
      <p:sp>
        <p:nvSpPr>
          <p:cNvPr id="3" name="Textplatzhalter 2"/>
          <p:cNvSpPr>
            <a:spLocks noGrp="1"/>
          </p:cNvSpPr>
          <p:nvPr>
            <p:ph type="body" sz="quarter" idx="10"/>
          </p:nvPr>
        </p:nvSpPr>
        <p:spPr/>
        <p:txBody>
          <a:bodyPr/>
          <a:lstStyle/>
          <a:p>
            <a:r>
              <a:rPr lang="de-DE"/>
              <a:t>Zeitreihenanalyse in der Praxis</a:t>
            </a:r>
          </a:p>
        </p:txBody>
      </p:sp>
    </p:spTree>
    <p:extLst>
      <p:ext uri="{BB962C8B-B14F-4D97-AF65-F5344CB8AC3E}">
        <p14:creationId xmlns:p14="http://schemas.microsoft.com/office/powerpoint/2010/main" val="597903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b="1"/>
              <a:t>order</a:t>
            </a:r>
            <a:r>
              <a:rPr lang="de-DE"/>
              <a:t>: Ein Tupel (p, d, q), das die Ordnung des Modells für die autoregressiven (AR), Differenzierungs- (I) und gleitenden Durchschnittskomponenten (MA) angibt.</a:t>
            </a:r>
          </a:p>
          <a:p>
            <a:pPr marL="285750" indent="-285750">
              <a:buFont typeface="Arial" panose="020B0604020202020204" pitchFamily="34" charset="0"/>
              <a:buChar char="•"/>
            </a:pPr>
            <a:r>
              <a:rPr lang="de-DE"/>
              <a:t>p: Ordnung der autoregressiven Komponente (Laggröße).</a:t>
            </a:r>
          </a:p>
          <a:p>
            <a:pPr marL="285750" indent="-285750">
              <a:buFont typeface="Arial" panose="020B0604020202020204" pitchFamily="34" charset="0"/>
              <a:buChar char="•"/>
            </a:pPr>
            <a:r>
              <a:rPr lang="de-DE"/>
              <a:t>d: Transformation, um die Zeitreihe stationär zu machen: linear, quatisch, saisonal</a:t>
            </a:r>
          </a:p>
          <a:p>
            <a:pPr marL="285750" indent="-285750">
              <a:buFont typeface="Arial" panose="020B0604020202020204" pitchFamily="34" charset="0"/>
              <a:buChar char="•"/>
            </a:pPr>
            <a:r>
              <a:rPr lang="de-DE"/>
              <a:t>q: Ordnung des moving average (Anzahl des Lags für Fehlerwerte).</a:t>
            </a:r>
          </a:p>
          <a:p>
            <a:endParaRPr lang="de-DE"/>
          </a:p>
          <a:p>
            <a:r>
              <a:rPr lang="de-DE" b="1"/>
              <a:t>seasonal_order</a:t>
            </a:r>
            <a:r>
              <a:rPr lang="de-DE"/>
              <a:t>: Ein Tupel (P, D, Q, s), das die Ordnung der saisonalen Komponenten des Modells angibt.</a:t>
            </a:r>
          </a:p>
          <a:p>
            <a:pPr marL="285750" indent="-285750">
              <a:buFont typeface="Arial" panose="020B0604020202020204" pitchFamily="34" charset="0"/>
              <a:buChar char="•"/>
            </a:pPr>
            <a:r>
              <a:rPr lang="de-DE"/>
              <a:t>P: Ordnung der saisonalen autoregressiven Komponente (Laggröße).</a:t>
            </a:r>
          </a:p>
          <a:p>
            <a:pPr marL="285750" indent="-285750">
              <a:buFont typeface="Arial" panose="020B0604020202020204" pitchFamily="34" charset="0"/>
              <a:buChar char="•"/>
            </a:pPr>
            <a:r>
              <a:rPr lang="de-DE"/>
              <a:t>D: Anzahl der saisonalen Differenzierungen.</a:t>
            </a:r>
          </a:p>
          <a:p>
            <a:pPr marL="285750" indent="-285750">
              <a:buFont typeface="Arial" panose="020B0604020202020204" pitchFamily="34" charset="0"/>
              <a:buChar char="•"/>
            </a:pPr>
            <a:r>
              <a:rPr lang="de-DE"/>
              <a:t>Q: Ordnung der saisonalen gleitenden Durchschnittskomponente.</a:t>
            </a:r>
          </a:p>
          <a:p>
            <a:pPr marL="285750" indent="-285750">
              <a:buFont typeface="Arial" panose="020B0604020202020204" pitchFamily="34" charset="0"/>
              <a:buChar char="•"/>
            </a:pPr>
            <a:r>
              <a:rPr lang="de-DE"/>
              <a:t>s: Periodizität der saisonalen Komponente (z.B. 12 für monatliche Daten mit jährlicher Saisonalität).</a:t>
            </a:r>
          </a:p>
          <a:p>
            <a:endParaRPr lang="de-DE"/>
          </a:p>
          <a:p>
            <a:r>
              <a:rPr lang="de-DE" b="1"/>
              <a:t>trend</a:t>
            </a:r>
            <a:r>
              <a:rPr lang="de-DE"/>
              <a:t>: Ein Parameter, der den deterministischen Trend steuert.</a:t>
            </a:r>
          </a:p>
          <a:p>
            <a:pPr marL="285750" indent="-285750">
              <a:buFont typeface="Arial" panose="020B0604020202020204" pitchFamily="34" charset="0"/>
              <a:buChar char="•"/>
            </a:pPr>
            <a:r>
              <a:rPr lang="de-DE"/>
              <a:t>Zeichenkette ('n', 'c', 't', 'ct') mit 'n': Kein Trend, 'c': Konstanter Term, 't': Linearer Trend, 'ct': Konstanter und linearer Trend.</a:t>
            </a:r>
          </a:p>
          <a:p>
            <a:endParaRPr lang="de-DE"/>
          </a:p>
          <a:p>
            <a:r>
              <a:rPr lang="de-DE" b="1"/>
              <a:t>enforce_stationarity</a:t>
            </a:r>
            <a:r>
              <a:rPr lang="de-DE"/>
              <a:t>: Ein boolian, ob die autoregressiven Parameter stationär sein müssen.</a:t>
            </a:r>
          </a:p>
        </p:txBody>
      </p:sp>
      <p:sp>
        <p:nvSpPr>
          <p:cNvPr id="3" name="Textplatzhalter 2"/>
          <p:cNvSpPr>
            <a:spLocks noGrp="1"/>
          </p:cNvSpPr>
          <p:nvPr>
            <p:ph type="body" sz="quarter" idx="10"/>
          </p:nvPr>
        </p:nvSpPr>
        <p:spPr/>
        <p:txBody>
          <a:bodyPr/>
          <a:lstStyle/>
          <a:p>
            <a:r>
              <a:rPr lang="de-DE"/>
              <a:t>Hyperparameter von statsmodels ARIMA</a:t>
            </a:r>
          </a:p>
        </p:txBody>
      </p:sp>
    </p:spTree>
    <p:extLst>
      <p:ext uri="{BB962C8B-B14F-4D97-AF65-F5344CB8AC3E}">
        <p14:creationId xmlns:p14="http://schemas.microsoft.com/office/powerpoint/2010/main" val="1568311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576461" y="1151855"/>
            <a:ext cx="5832648" cy="4248472"/>
          </a:xfrm>
        </p:spPr>
        <p:txBody>
          <a:bodyPr/>
          <a:lstStyle/>
          <a:p>
            <a:r>
              <a:rPr lang="de-DE"/>
              <a:t>Notebook Sequences RNN Geron Ch15.ipynb</a:t>
            </a:r>
          </a:p>
          <a:p>
            <a:endParaRPr lang="de-DE" smtClean="0"/>
          </a:p>
          <a:p>
            <a:r>
              <a:rPr lang="de-DE" smtClean="0"/>
              <a:t>Hier </a:t>
            </a:r>
            <a:r>
              <a:rPr lang="de-DE"/>
              <a:t>nur die Zellen zu ARIMA besprechen.</a:t>
            </a:r>
          </a:p>
          <a:p>
            <a:endParaRPr lang="de-DE"/>
          </a:p>
        </p:txBody>
      </p:sp>
      <p:sp>
        <p:nvSpPr>
          <p:cNvPr id="3" name="Textplatzhalter 2"/>
          <p:cNvSpPr>
            <a:spLocks noGrp="1"/>
          </p:cNvSpPr>
          <p:nvPr>
            <p:ph type="body" sz="quarter" idx="10"/>
          </p:nvPr>
        </p:nvSpPr>
        <p:spPr>
          <a:xfrm>
            <a:off x="360363" y="215899"/>
            <a:ext cx="10819259" cy="287883"/>
          </a:xfrm>
        </p:spPr>
        <p:txBody>
          <a:bodyPr/>
          <a:lstStyle/>
          <a:p>
            <a:r>
              <a:rPr lang="de-DE"/>
              <a:t>Praxis Zeitreihen mit SARIMA, RNN, CNN, </a:t>
            </a:r>
            <a:r>
              <a:rPr lang="de-DE" smtClean="0"/>
              <a:t>LSTM</a:t>
            </a:r>
            <a:endParaRPr lang="de-DE"/>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442" y="3312095"/>
            <a:ext cx="2777878" cy="154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3205" y="1079847"/>
            <a:ext cx="3906417" cy="15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64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Datentyp Sequenz</a:t>
            </a:r>
          </a:p>
        </p:txBody>
      </p:sp>
      <p:sp>
        <p:nvSpPr>
          <p:cNvPr id="3" name="Textplatzhalter 2"/>
          <p:cNvSpPr>
            <a:spLocks noGrp="1"/>
          </p:cNvSpPr>
          <p:nvPr>
            <p:ph type="body" sz="quarter" idx="11"/>
          </p:nvPr>
        </p:nvSpPr>
        <p:spPr>
          <a:xfrm>
            <a:off x="360363" y="792163"/>
            <a:ext cx="7632922" cy="5327650"/>
          </a:xfrm>
        </p:spPr>
        <p:txBody>
          <a:bodyPr/>
          <a:lstStyle/>
          <a:p>
            <a:pPr marL="285750" indent="-285750">
              <a:buFont typeface="Arial" panose="020B0604020202020204" pitchFamily="34" charset="0"/>
              <a:buChar char="•"/>
            </a:pPr>
            <a:r>
              <a:rPr lang="de-DE"/>
              <a:t>Sequenzen sind zeitlich Abfolgen von Token, Zeichen, Morphemen, Silben, Wörtern, Sätzen …</a:t>
            </a:r>
          </a:p>
          <a:p>
            <a:pPr marL="285750" indent="-285750">
              <a:buFont typeface="Arial" panose="020B0604020202020204" pitchFamily="34" charset="0"/>
              <a:buChar char="•"/>
            </a:pPr>
            <a:r>
              <a:rPr lang="de-DE"/>
              <a:t>N-Gramme als moving window</a:t>
            </a:r>
          </a:p>
          <a:p>
            <a:pPr marL="285750" indent="-285750">
              <a:buFont typeface="Arial" panose="020B0604020202020204" pitchFamily="34" charset="0"/>
              <a:buChar char="•"/>
            </a:pPr>
            <a:r>
              <a:rPr lang="de-DE"/>
              <a:t>Big data mit Wortumfang je Sprache von 100000 Wörtern und Beispielen &gt;&gt;10 Mio.</a:t>
            </a:r>
          </a:p>
          <a:p>
            <a:pPr marL="285750" indent="-285750">
              <a:buFont typeface="Arial" panose="020B0604020202020204" pitchFamily="34" charset="0"/>
              <a:buChar char="•"/>
            </a:pPr>
            <a:r>
              <a:rPr lang="de-DE"/>
              <a:t>Multidimensional, weil jedes Wort Nachbar sein kann</a:t>
            </a:r>
          </a:p>
          <a:p>
            <a:pPr marL="285750" indent="-285750">
              <a:buFont typeface="Arial" panose="020B0604020202020204" pitchFamily="34" charset="0"/>
              <a:buChar char="•"/>
            </a:pPr>
            <a:r>
              <a:rPr lang="de-DE"/>
              <a:t>One hot encoded dictionary of all terms</a:t>
            </a:r>
          </a:p>
          <a:p>
            <a:pPr marL="285750" indent="-285750">
              <a:buFont typeface="Arial" panose="020B0604020202020204" pitchFamily="34" charset="0"/>
              <a:buChar char="•"/>
            </a:pPr>
            <a:r>
              <a:rPr lang="de-DE"/>
              <a:t>Automatisches Training durch Auslassung von Wörtern in Sätzen und deren Vorhersage</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3325" y="2079248"/>
            <a:ext cx="2274887"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3844" y="4176191"/>
            <a:ext cx="13033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0360" y="3528119"/>
            <a:ext cx="1306821" cy="412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29389" y="4896271"/>
            <a:ext cx="1432248" cy="724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7625" y="1223863"/>
            <a:ext cx="216058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619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N-Grams</a:t>
            </a:r>
          </a:p>
        </p:txBody>
      </p:sp>
      <p:sp>
        <p:nvSpPr>
          <p:cNvPr id="3" name="Textplatzhalter 2"/>
          <p:cNvSpPr>
            <a:spLocks noGrp="1"/>
          </p:cNvSpPr>
          <p:nvPr>
            <p:ph type="body" sz="quarter" idx="11"/>
          </p:nvPr>
        </p:nvSpPr>
        <p:spPr>
          <a:xfrm>
            <a:off x="360363" y="863823"/>
            <a:ext cx="6696818" cy="5255990"/>
          </a:xfrm>
        </p:spPr>
        <p:txBody>
          <a:bodyPr/>
          <a:lstStyle/>
          <a:p>
            <a:r>
              <a:rPr lang="de-DE"/>
              <a:t>N-Gramme zerlegen einen Text in eine Sequenz von Fragmenten, um mehr Kontext eines Wortes zu repräsentieren.</a:t>
            </a:r>
          </a:p>
          <a:p>
            <a:endParaRPr lang="de-DE"/>
          </a:p>
          <a:p>
            <a:endParaRPr lang="de-DE"/>
          </a:p>
          <a:p>
            <a:endParaRPr lang="de-DE"/>
          </a:p>
          <a:p>
            <a:r>
              <a:rPr lang="de-DE"/>
              <a:t>Bigramme: “the quick”, “quick brown”, “brown fox”, “fox jumps”, “jumps over”, “over lazy”, and “lazy dog”.</a:t>
            </a:r>
          </a:p>
          <a:p>
            <a:r>
              <a:rPr lang="de-DE"/>
              <a:t>Trigramme: “the quick brown”, “quick brown fox”, “brown fox jumps”, “fox jumps over”, “jumps over lazy”, “over lazy dog”.</a:t>
            </a:r>
          </a:p>
          <a:p>
            <a:endParaRPr lang="de-DE"/>
          </a:p>
          <a:p>
            <a:r>
              <a:rPr lang="de-DE"/>
              <a:t>Die Vorhersage eines nächsten Wortes wird einfacher.</a:t>
            </a:r>
          </a:p>
          <a:p>
            <a:r>
              <a:rPr lang="de-DE"/>
              <a:t>Höhere n-Gramme vereinfachen Textklassifikationen.</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9189" y="769569"/>
            <a:ext cx="4163047" cy="211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6621" y="1511895"/>
            <a:ext cx="216058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908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Was bestimmt die Architektur von KNN für Datentyp Sequenz?</a:t>
            </a:r>
          </a:p>
        </p:txBody>
      </p:sp>
      <p:sp>
        <p:nvSpPr>
          <p:cNvPr id="3" name="Textplatzhalter 2"/>
          <p:cNvSpPr>
            <a:spLocks noGrp="1"/>
          </p:cNvSpPr>
          <p:nvPr>
            <p:ph type="body" sz="quarter" idx="11"/>
          </p:nvPr>
        </p:nvSpPr>
        <p:spPr>
          <a:xfrm>
            <a:off x="360363" y="3600127"/>
            <a:ext cx="10729912" cy="2519686"/>
          </a:xfrm>
        </p:spPr>
        <p:txBody>
          <a:bodyPr/>
          <a:lstStyle/>
          <a:p>
            <a:pPr marL="285750" indent="-285750">
              <a:buFont typeface="Arial" panose="020B0604020202020204" pitchFamily="34" charset="0"/>
              <a:buChar char="•"/>
            </a:pPr>
            <a:r>
              <a:rPr lang="de-DE"/>
              <a:t>One2One : Tratitionelles FNN mit festen Eingabe- und Ausgabevektoren.</a:t>
            </a:r>
          </a:p>
          <a:p>
            <a:pPr marL="285750" indent="-285750">
              <a:buFont typeface="Arial" panose="020B0604020202020204" pitchFamily="34" charset="0"/>
              <a:buChar char="•"/>
            </a:pPr>
            <a:r>
              <a:rPr lang="de-DE"/>
              <a:t>One2Many : Fester Eingabevektor und variabler Sequenz von Ausgaben. Beispiel : UC Bild zu Beschreibung.</a:t>
            </a:r>
          </a:p>
          <a:p>
            <a:pPr marL="285750" indent="-285750">
              <a:buFont typeface="Arial" panose="020B0604020202020204" pitchFamily="34" charset="0"/>
              <a:buChar char="•"/>
            </a:pPr>
            <a:r>
              <a:rPr lang="de-DE"/>
              <a:t>Many2One : Variabler Eingabevektor, fixer Ausgabevektor. Beispiel : UC Vorhersage des nächsten Wortes (Grundform), UC Sentimentanalyse eines Textes mit Ausgabe positiver oder negativer Gefühlslage, UC Klassifikation eines Bildes.</a:t>
            </a:r>
          </a:p>
          <a:p>
            <a:pPr marL="285750" indent="-285750">
              <a:buFont typeface="Arial" panose="020B0604020202020204" pitchFamily="34" charset="0"/>
              <a:buChar char="•"/>
            </a:pPr>
            <a:r>
              <a:rPr lang="de-DE"/>
              <a:t>Many2Many : Eingabe und Ausgabe variabler Sequenzen, auch synchronisiert. Beispiele : UC Übersetzungen, UC Klassifikation von Videoframes, UC Question/Answering, UC Text zusammenfassen</a:t>
            </a:r>
          </a:p>
          <a:p>
            <a:pPr marL="285750" indent="-285750">
              <a:buFont typeface="Arial" panose="020B0604020202020204" pitchFamily="34" charset="0"/>
              <a:buChar char="•"/>
            </a:pPr>
            <a:endParaRPr lang="de-DE"/>
          </a:p>
          <a:p>
            <a:endParaRPr lang="de-DE"/>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5447" y="1007839"/>
            <a:ext cx="6959604"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platzhalter 2"/>
          <p:cNvSpPr txBox="1">
            <a:spLocks/>
          </p:cNvSpPr>
          <p:nvPr/>
        </p:nvSpPr>
        <p:spPr>
          <a:xfrm>
            <a:off x="396082" y="744572"/>
            <a:ext cx="2988691" cy="2567524"/>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Wie bei den FNN von Ein- und Ausgabe,</a:t>
            </a:r>
          </a:p>
          <a:p>
            <a:r>
              <a:rPr lang="de-DE"/>
              <a:t>die wierrum von Anwendungs-fällen (UC) abhängen.</a:t>
            </a:r>
          </a:p>
          <a:p>
            <a:endParaRPr lang="de-DE"/>
          </a:p>
          <a:p>
            <a:endParaRPr lang="de-DE"/>
          </a:p>
        </p:txBody>
      </p:sp>
    </p:spTree>
    <p:extLst>
      <p:ext uri="{BB962C8B-B14F-4D97-AF65-F5344CB8AC3E}">
        <p14:creationId xmlns:p14="http://schemas.microsoft.com/office/powerpoint/2010/main" val="1462176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Recurrent </a:t>
            </a:r>
            <a:r>
              <a:rPr lang="de-DE" smtClean="0"/>
              <a:t>Neuronal </a:t>
            </a:r>
            <a:r>
              <a:rPr lang="de-DE"/>
              <a:t>Networks (RNN) mit Selbstbezug</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7261" y="913980"/>
            <a:ext cx="2066229" cy="138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0917" y="2592015"/>
            <a:ext cx="6702425"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platzhalter 2"/>
          <p:cNvSpPr txBox="1">
            <a:spLocks/>
          </p:cNvSpPr>
          <p:nvPr/>
        </p:nvSpPr>
        <p:spPr>
          <a:xfrm>
            <a:off x="432445" y="791815"/>
            <a:ext cx="4392488" cy="5184576"/>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285750" indent="-285750">
              <a:buFont typeface="Arial" panose="020B0604020202020204" pitchFamily="34" charset="0"/>
              <a:buChar char="•"/>
            </a:pPr>
            <a:r>
              <a:rPr lang="de-DE"/>
              <a:t>RNN verwenden die Ausgabe eines hidden layers wieder als Eingabe. </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Jeder Term einer Eingabesequenz wird als Zeitschritt aufgefasst.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Zur Berechnung wird der recurrent hidden layer für jeden Teilschritt im Hauptspeicher aufgefaltet (unfolding, unrolling) und der hidden state nacheinander über die Eingabesequenz berechnet.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sz="1400"/>
              <a:t>Problem : da die Gewichte durch Multiplikation von Gradienten gewonnen werden, neigen kleine Gewichte zu verschwinden, große zu explodieren je länger die Sequenz wird</a:t>
            </a:r>
            <a:r>
              <a:rPr lang="de-DE" sz="1400" smtClean="0"/>
              <a:t>.</a:t>
            </a:r>
          </a:p>
          <a:p>
            <a:pPr marL="285750" indent="-285750">
              <a:buFont typeface="Arial" panose="020B0604020202020204" pitchFamily="34" charset="0"/>
              <a:buChar char="•"/>
            </a:pPr>
            <a:endParaRPr lang="de-DE" sz="1400"/>
          </a:p>
          <a:p>
            <a:pPr marL="285750" indent="-285750">
              <a:buFont typeface="Arial" panose="020B0604020202020204" pitchFamily="34" charset="0"/>
              <a:buChar char="•"/>
            </a:pPr>
            <a:r>
              <a:rPr lang="de-DE" sz="1400" smtClean="0"/>
              <a:t>Ich lebe in Frankreich. Ich spreche französich.</a:t>
            </a:r>
            <a:endParaRPr lang="de-DE" sz="1400"/>
          </a:p>
          <a:p>
            <a:pPr marL="285750" indent="-285750">
              <a:buFont typeface="Arial" panose="020B0604020202020204" pitchFamily="34" charset="0"/>
              <a:buChar char="•"/>
            </a:pPr>
            <a:r>
              <a:rPr lang="de-DE" sz="1400"/>
              <a:t>Ich </a:t>
            </a:r>
            <a:r>
              <a:rPr lang="de-DE" sz="1400"/>
              <a:t>lebe </a:t>
            </a:r>
            <a:r>
              <a:rPr lang="de-DE" sz="1400" smtClean="0"/>
              <a:t>in Frankreich</a:t>
            </a:r>
            <a:r>
              <a:rPr lang="de-DE" sz="1400"/>
              <a:t>. Ich </a:t>
            </a:r>
            <a:r>
              <a:rPr lang="de-DE" sz="1400"/>
              <a:t>spreche </a:t>
            </a:r>
            <a:r>
              <a:rPr lang="de-DE" sz="1400" smtClean="0"/>
              <a:t>###.</a:t>
            </a:r>
            <a:endParaRPr lang="de-DE" sz="1400"/>
          </a:p>
          <a:p>
            <a:pPr marL="285750" indent="-285750">
              <a:buFont typeface="Arial" panose="020B0604020202020204" pitchFamily="34" charset="0"/>
              <a:buChar char="•"/>
            </a:pPr>
            <a:endParaRPr lang="de-DE" sz="1400"/>
          </a:p>
        </p:txBody>
      </p:sp>
    </p:spTree>
    <p:extLst>
      <p:ext uri="{BB962C8B-B14F-4D97-AF65-F5344CB8AC3E}">
        <p14:creationId xmlns:p14="http://schemas.microsoft.com/office/powerpoint/2010/main" val="546719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b="1"/>
              <a:t>Für ein Sequence-to-Sequence RNN</a:t>
            </a:r>
            <a:r>
              <a:rPr lang="de-DE"/>
              <a:t>: Wettervorhersage (oder jede andere Zeitreihe), maschinelle Übersetzung (unter Verwendung einer Encoder-Decoder-Architektur), Videountertitelung, Sprache zu Text, Musikgenerierung (oder andere Sequenzgenerierung), Identifizierung der Akkorde eines Songs.</a:t>
            </a:r>
          </a:p>
          <a:p>
            <a:r>
              <a:rPr lang="de-DE" b="1"/>
              <a:t>Für ein Sequence-to-Vector RNN</a:t>
            </a:r>
            <a:r>
              <a:rPr lang="de-DE"/>
              <a:t>: Klassifizierung von Musikproben nach Musikgenre, Analyse der Stimmung einer Buchrezension, Vorhersage, welches Wort ein aphasischer Patient denkt, basierend auf Messungen von Gehirnimplantaten, Vorhersage der Wahrscheinlichkeit, dass ein Benutzer einen Film sehen möchte, basierend auf seiner Sehhistorie (dies ist eine von vielen möglichen Implementierungen des </a:t>
            </a:r>
            <a:r>
              <a:rPr lang="de-DE" i="1"/>
              <a:t>Collaborative Filtering</a:t>
            </a:r>
            <a:r>
              <a:rPr lang="de-DE"/>
              <a:t> für ein Empfehlungssystem).</a:t>
            </a:r>
          </a:p>
          <a:p>
            <a:r>
              <a:rPr lang="de-DE" b="1"/>
              <a:t>Für ein Vector-to-Sequence RNN</a:t>
            </a:r>
            <a:r>
              <a:rPr lang="de-DE"/>
              <a:t>: Bilduntertitelung, Erstellung einer Musikplaylist basierend auf einer Einbettung des aktuellen Künstlers, Generierung einer Melodie basierend auf einem Satz von Parametern, Lokalisierung von Fußgängern in einem Bild (z.B. ein Videobild von der Kamera eines selbstfahrenden Autos).</a:t>
            </a:r>
          </a:p>
          <a:p>
            <a:endParaRPr lang="de-DE"/>
          </a:p>
        </p:txBody>
      </p:sp>
      <p:sp>
        <p:nvSpPr>
          <p:cNvPr id="3" name="Textplatzhalter 2"/>
          <p:cNvSpPr>
            <a:spLocks noGrp="1"/>
          </p:cNvSpPr>
          <p:nvPr>
            <p:ph type="body" sz="quarter" idx="10"/>
          </p:nvPr>
        </p:nvSpPr>
        <p:spPr/>
        <p:txBody>
          <a:bodyPr/>
          <a:lstStyle/>
          <a:p>
            <a:r>
              <a:rPr lang="de-DE"/>
              <a:t>Sequenzvarianten für RNN und Anwendungsfäalle</a:t>
            </a:r>
          </a:p>
        </p:txBody>
      </p:sp>
    </p:spTree>
    <p:extLst>
      <p:ext uri="{BB962C8B-B14F-4D97-AF65-F5344CB8AC3E}">
        <p14:creationId xmlns:p14="http://schemas.microsoft.com/office/powerpoint/2010/main" val="2256050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4581" y="3270039"/>
            <a:ext cx="4868714" cy="2274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Varianten, Ensembles von RNN</a:t>
            </a:r>
          </a:p>
        </p:txBody>
      </p:sp>
      <p:sp>
        <p:nvSpPr>
          <p:cNvPr id="3" name="Textplatzhalter 2"/>
          <p:cNvSpPr>
            <a:spLocks noGrp="1"/>
          </p:cNvSpPr>
          <p:nvPr>
            <p:ph type="body" sz="quarter" idx="11"/>
          </p:nvPr>
        </p:nvSpPr>
        <p:spPr>
          <a:xfrm>
            <a:off x="360363" y="792163"/>
            <a:ext cx="5472682" cy="5184228"/>
          </a:xfrm>
        </p:spPr>
        <p:txBody>
          <a:bodyPr/>
          <a:lstStyle/>
          <a:p>
            <a:r>
              <a:rPr lang="en-US"/>
              <a:t>RNN können gestapelt werden.</a:t>
            </a:r>
          </a:p>
          <a:p>
            <a:endParaRPr lang="en-US"/>
          </a:p>
          <a:p>
            <a:endParaRPr lang="en-US"/>
          </a:p>
          <a:p>
            <a:endParaRPr lang="en-US"/>
          </a:p>
          <a:p>
            <a:endParaRPr lang="en-US"/>
          </a:p>
          <a:p>
            <a:endParaRPr lang="en-US"/>
          </a:p>
          <a:p>
            <a:endParaRPr lang="en-US"/>
          </a:p>
          <a:p>
            <a:endParaRPr lang="en-US"/>
          </a:p>
          <a:p>
            <a:endParaRPr lang="en-US"/>
          </a:p>
          <a:p>
            <a:r>
              <a:rPr lang="en-US"/>
              <a:t>Bidirectional Recurrent Neuronal Networks (BRNN) verwenden in zwei unabhängigen RNN nicht nur Terme vor der Zielvariablen, sondern auch danach. </a:t>
            </a:r>
          </a:p>
          <a:p>
            <a:endParaRPr lang="en-US"/>
          </a:p>
          <a:p>
            <a:endParaRPr lang="en-US"/>
          </a:p>
          <a:p>
            <a:endParaRPr lang="en-US"/>
          </a:p>
          <a:p>
            <a:endParaRPr lang="en-US"/>
          </a:p>
          <a:p>
            <a:endParaRPr lang="en-US"/>
          </a:p>
        </p:txBody>
      </p:sp>
      <p:pic>
        <p:nvPicPr>
          <p:cNvPr id="11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0735" y="647799"/>
            <a:ext cx="4594597"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4605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t>Instabile Gradienten:</a:t>
            </a:r>
          </a:p>
          <a:p>
            <a:pPr marL="285750" indent="-285750">
              <a:buFont typeface="Arial" panose="020B0604020202020204" pitchFamily="34" charset="0"/>
              <a:buChar char="•"/>
            </a:pPr>
            <a:r>
              <a:rPr lang="de-DE"/>
              <a:t>Explodierende oder verschwindende Gradienten</a:t>
            </a:r>
          </a:p>
          <a:p>
            <a:pPr marL="285750" indent="-285750">
              <a:buFont typeface="Arial" panose="020B0604020202020204" pitchFamily="34" charset="0"/>
              <a:buChar char="•"/>
            </a:pPr>
            <a:r>
              <a:rPr lang="de-DE"/>
              <a:t>Schwieriger bei langen Sequenzen</a:t>
            </a:r>
          </a:p>
          <a:p>
            <a:r>
              <a:rPr lang="de-DE"/>
              <a:t>Maßnahmen:</a:t>
            </a:r>
          </a:p>
          <a:p>
            <a:pPr marL="285750" indent="-285750">
              <a:buFont typeface="Arial" panose="020B0604020202020204" pitchFamily="34" charset="0"/>
              <a:buChar char="•"/>
            </a:pPr>
            <a:r>
              <a:rPr lang="de-DE"/>
              <a:t>Kleinere Lernrate verwenden</a:t>
            </a:r>
          </a:p>
          <a:p>
            <a:pPr marL="285750" indent="-285750">
              <a:buFont typeface="Arial" panose="020B0604020202020204" pitchFamily="34" charset="0"/>
              <a:buChar char="•"/>
            </a:pPr>
            <a:r>
              <a:rPr lang="de-DE"/>
              <a:t>Sättigende Aktivierungsfunktion (z.B. hyperbolischer Tangens)</a:t>
            </a:r>
          </a:p>
          <a:p>
            <a:pPr marL="285750" indent="-285750">
              <a:buFont typeface="Arial" panose="020B0604020202020204" pitchFamily="34" charset="0"/>
              <a:buChar char="•"/>
            </a:pPr>
            <a:r>
              <a:rPr lang="de-DE"/>
              <a:t>Gradient Clipping</a:t>
            </a:r>
          </a:p>
          <a:p>
            <a:pPr marL="285750" indent="-285750">
              <a:buFont typeface="Arial" panose="020B0604020202020204" pitchFamily="34" charset="0"/>
              <a:buChar char="•"/>
            </a:pPr>
            <a:r>
              <a:rPr lang="de-DE"/>
              <a:t>Layer Normalization</a:t>
            </a:r>
          </a:p>
          <a:p>
            <a:pPr marL="285750" indent="-285750">
              <a:buFont typeface="Arial" panose="020B0604020202020204" pitchFamily="34" charset="0"/>
              <a:buChar char="•"/>
            </a:pPr>
            <a:r>
              <a:rPr lang="de-DE"/>
              <a:t>Dropout bei jedem Zeitschritt</a:t>
            </a:r>
          </a:p>
          <a:p>
            <a:endParaRPr lang="de-DE"/>
          </a:p>
          <a:p>
            <a:r>
              <a:rPr lang="de-DE"/>
              <a:t>Begrenztes Kurzzeitgedächtnis:</a:t>
            </a:r>
          </a:p>
          <a:p>
            <a:pPr marL="285750" indent="-285750">
              <a:buFont typeface="Arial" panose="020B0604020202020204" pitchFamily="34" charset="0"/>
              <a:buChar char="•"/>
            </a:pPr>
            <a:r>
              <a:rPr lang="de-DE"/>
              <a:t>Sehr begrenztes Kurzzeitgedächtnis</a:t>
            </a:r>
          </a:p>
          <a:p>
            <a:pPr marL="285750" indent="-285750">
              <a:buFont typeface="Arial" panose="020B0604020202020204" pitchFamily="34" charset="0"/>
              <a:buChar char="•"/>
            </a:pPr>
            <a:r>
              <a:rPr lang="de-DE"/>
              <a:t>Schwieriger bei langen Sequenzen</a:t>
            </a:r>
          </a:p>
          <a:p>
            <a:r>
              <a:rPr lang="de-DE"/>
              <a:t>Maßnahmen:</a:t>
            </a:r>
          </a:p>
          <a:p>
            <a:pPr marL="285750" indent="-285750">
              <a:buFont typeface="Arial" panose="020B0604020202020204" pitchFamily="34" charset="0"/>
              <a:buChar char="•"/>
            </a:pPr>
            <a:r>
              <a:rPr lang="de-DE"/>
              <a:t>LSTM-Schichten verwenden</a:t>
            </a:r>
          </a:p>
          <a:p>
            <a:pPr marL="285750" indent="-285750">
              <a:buFont typeface="Arial" panose="020B0604020202020204" pitchFamily="34" charset="0"/>
              <a:buChar char="•"/>
            </a:pPr>
            <a:r>
              <a:rPr lang="de-DE"/>
              <a:t>GRU-Schichten verwenden</a:t>
            </a:r>
          </a:p>
        </p:txBody>
      </p:sp>
      <p:sp>
        <p:nvSpPr>
          <p:cNvPr id="3" name="Textplatzhalter 2"/>
          <p:cNvSpPr>
            <a:spLocks noGrp="1"/>
          </p:cNvSpPr>
          <p:nvPr>
            <p:ph type="body" sz="quarter" idx="10"/>
          </p:nvPr>
        </p:nvSpPr>
        <p:spPr/>
        <p:txBody>
          <a:bodyPr/>
          <a:lstStyle/>
          <a:p>
            <a:r>
              <a:rPr lang="de-DE"/>
              <a:t>Probleme im Training von RNN</a:t>
            </a:r>
          </a:p>
        </p:txBody>
      </p:sp>
    </p:spTree>
    <p:extLst>
      <p:ext uri="{BB962C8B-B14F-4D97-AF65-F5344CB8AC3E}">
        <p14:creationId xmlns:p14="http://schemas.microsoft.com/office/powerpoint/2010/main" val="159671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9109" y="791815"/>
            <a:ext cx="4762500" cy="290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platzhalter 2"/>
          <p:cNvSpPr>
            <a:spLocks noGrp="1"/>
          </p:cNvSpPr>
          <p:nvPr>
            <p:ph type="body" sz="quarter" idx="11"/>
          </p:nvPr>
        </p:nvSpPr>
        <p:spPr>
          <a:xfrm>
            <a:off x="360363" y="792163"/>
            <a:ext cx="6264770" cy="5327650"/>
          </a:xfrm>
        </p:spPr>
        <p:txBody>
          <a:bodyPr/>
          <a:lstStyle/>
          <a:p>
            <a:r>
              <a:rPr lang="de-DE"/>
              <a:t>Das einfachste und älteste künstliche neuronale Netz (KNN) ist ein einschichtiges </a:t>
            </a:r>
            <a:r>
              <a:rPr lang="de-DE" b="1" err="1"/>
              <a:t>Perceptron</a:t>
            </a:r>
            <a:r>
              <a:rPr lang="de-DE"/>
              <a:t>. Es nimmt die Eingabeparameter, addiert diese, wendet eine Aktivierungs-/Schwellwertfunktion an und schickt das Ergebnis an die Ausgabeschicht. </a:t>
            </a:r>
          </a:p>
          <a:p>
            <a:r>
              <a:rPr lang="de-DE"/>
              <a:t>Informationsspeicher sind die Gewichte der Verbindungen.</a:t>
            </a:r>
          </a:p>
          <a:p>
            <a:endParaRPr lang="de-DE"/>
          </a:p>
          <a:p>
            <a:r>
              <a:rPr lang="de-DE"/>
              <a:t>Vereinfacht ist ein KNN eine Ansammlung von Funktionen für </a:t>
            </a:r>
          </a:p>
          <a:p>
            <a:r>
              <a:rPr lang="de-DE"/>
              <a:t>y= f(x).</a:t>
            </a:r>
          </a:p>
          <a:p>
            <a:r>
              <a:rPr lang="de-DE"/>
              <a:t>Hier im Beispiel rechts:</a:t>
            </a:r>
          </a:p>
          <a:p>
            <a:r>
              <a:rPr lang="de-DE" b="1"/>
              <a:t>y</a:t>
            </a:r>
            <a:r>
              <a:rPr lang="pl-PL" b="1"/>
              <a:t> = w</a:t>
            </a:r>
            <a:r>
              <a:rPr lang="pl-PL" b="1" baseline="-25000"/>
              <a:t>1</a:t>
            </a:r>
            <a:r>
              <a:rPr lang="de-DE" b="1"/>
              <a:t>*</a:t>
            </a:r>
            <a:r>
              <a:rPr lang="pl-PL" b="1"/>
              <a:t>x</a:t>
            </a:r>
            <a:r>
              <a:rPr lang="pl-PL" b="1" baseline="-25000"/>
              <a:t>1</a:t>
            </a:r>
            <a:r>
              <a:rPr lang="pl-PL" b="1"/>
              <a:t> + w</a:t>
            </a:r>
            <a:r>
              <a:rPr lang="pl-PL" b="1" baseline="-25000"/>
              <a:t>2</a:t>
            </a:r>
            <a:r>
              <a:rPr lang="de-DE" b="1"/>
              <a:t>*</a:t>
            </a:r>
            <a:r>
              <a:rPr lang="pl-PL" b="1"/>
              <a:t>x</a:t>
            </a:r>
            <a:r>
              <a:rPr lang="pl-PL" b="1" baseline="-25000"/>
              <a:t>2</a:t>
            </a:r>
            <a:r>
              <a:rPr lang="pl-PL" b="1"/>
              <a:t> + w</a:t>
            </a:r>
            <a:r>
              <a:rPr lang="pl-PL" b="1" baseline="-25000"/>
              <a:t>3</a:t>
            </a:r>
            <a:r>
              <a:rPr lang="de-DE" b="1"/>
              <a:t>*</a:t>
            </a:r>
            <a:r>
              <a:rPr lang="pl-PL" b="1"/>
              <a:t>x</a:t>
            </a:r>
            <a:r>
              <a:rPr lang="pl-PL" b="1" baseline="-25000"/>
              <a:t>3</a:t>
            </a:r>
            <a:r>
              <a:rPr lang="pl-PL" b="1"/>
              <a:t> + </a:t>
            </a:r>
            <a:r>
              <a:rPr lang="de-DE" b="1"/>
              <a:t>w</a:t>
            </a:r>
            <a:r>
              <a:rPr lang="de-DE" b="1" baseline="-25000"/>
              <a:t>0</a:t>
            </a:r>
          </a:p>
          <a:p>
            <a:r>
              <a:rPr lang="de-DE"/>
              <a:t>   </a:t>
            </a:r>
            <a:r>
              <a:rPr lang="pl-PL"/>
              <a:t>= 5</a:t>
            </a:r>
            <a:r>
              <a:rPr lang="de-DE"/>
              <a:t>*</a:t>
            </a:r>
            <a:r>
              <a:rPr lang="pl-PL"/>
              <a:t>2 + 3</a:t>
            </a:r>
            <a:r>
              <a:rPr lang="de-DE"/>
              <a:t>*</a:t>
            </a:r>
            <a:r>
              <a:rPr lang="pl-PL"/>
              <a:t>0 + 4</a:t>
            </a:r>
            <a:r>
              <a:rPr lang="de-DE"/>
              <a:t>*</a:t>
            </a:r>
            <a:r>
              <a:rPr lang="pl-PL"/>
              <a:t>1 + 1 = 1</a:t>
            </a:r>
            <a:r>
              <a:rPr lang="de-DE"/>
              <a:t>5</a:t>
            </a:r>
          </a:p>
          <a:p>
            <a:endParaRPr lang="de-DE"/>
          </a:p>
          <a:p>
            <a:r>
              <a:rPr lang="de-DE"/>
              <a:t>W</a:t>
            </a:r>
            <a:r>
              <a:rPr lang="de-DE" baseline="-25000"/>
              <a:t>0</a:t>
            </a:r>
            <a:r>
              <a:rPr lang="de-DE"/>
              <a:t> (Intercept, Bias, b) sorgt für die Verschiebung der Funktion vom Nullpunkt weg.  Oben als Constant = 1 auf der Inputseite dargestellt.</a:t>
            </a:r>
          </a:p>
        </p:txBody>
      </p:sp>
      <p:sp>
        <p:nvSpPr>
          <p:cNvPr id="2" name="Textplatzhalter 1"/>
          <p:cNvSpPr>
            <a:spLocks noGrp="1"/>
          </p:cNvSpPr>
          <p:nvPr>
            <p:ph type="body" sz="quarter" idx="10"/>
          </p:nvPr>
        </p:nvSpPr>
        <p:spPr/>
        <p:txBody>
          <a:bodyPr/>
          <a:lstStyle/>
          <a:p>
            <a:r>
              <a:rPr lang="de-DE" err="1"/>
              <a:t>Perzeptron</a:t>
            </a:r>
            <a:r>
              <a:rPr lang="de-DE"/>
              <a:t> : das einfachste technische Neuron</a:t>
            </a: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3205" y="3692177"/>
            <a:ext cx="2552205"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llipse 3"/>
          <p:cNvSpPr/>
          <p:nvPr/>
        </p:nvSpPr>
        <p:spPr>
          <a:xfrm>
            <a:off x="9036726" y="1377899"/>
            <a:ext cx="1620856" cy="1502147"/>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36369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Gedächnisverbesserung und Long Short-Term Memory (LSTM)</a:t>
            </a:r>
          </a:p>
        </p:txBody>
      </p:sp>
      <p:sp>
        <p:nvSpPr>
          <p:cNvPr id="3" name="Textplatzhalter 2"/>
          <p:cNvSpPr>
            <a:spLocks noGrp="1"/>
          </p:cNvSpPr>
          <p:nvPr>
            <p:ph type="body" sz="quarter" idx="11"/>
          </p:nvPr>
        </p:nvSpPr>
        <p:spPr>
          <a:xfrm>
            <a:off x="360363" y="792163"/>
            <a:ext cx="10729912" cy="2519932"/>
          </a:xfrm>
        </p:spPr>
        <p:txBody>
          <a:bodyPr/>
          <a:lstStyle/>
          <a:p>
            <a:r>
              <a:rPr lang="de-DE"/>
              <a:t>LSTM verwendet zusätzliche Gates in den Neuronen, um lange Sequenzen (Sätze) zu lernen. Dabei sorgt ein Forget Gate für die Vernachlässigung redundanter Information.</a:t>
            </a:r>
          </a:p>
          <a:p>
            <a:endParaRPr lang="de-DE"/>
          </a:p>
          <a:p>
            <a:r>
              <a:rPr lang="de-DE"/>
              <a:t>Beispiel: </a:t>
            </a:r>
          </a:p>
          <a:p>
            <a:r>
              <a:rPr lang="de-DE"/>
              <a:t>„Ich lebe in Frankreich. Ich spreche fließend Französisich.“</a:t>
            </a:r>
          </a:p>
          <a:p>
            <a:r>
              <a:rPr lang="de-DE"/>
              <a:t>„Ich lebe in Frankreich. Ich habe zwei Kinder.“</a:t>
            </a:r>
          </a:p>
          <a:p>
            <a:r>
              <a:rPr lang="de-DE"/>
              <a:t>Was macht die Vorhersage des letzten Wortes wahrscheinlicher?</a:t>
            </a:r>
          </a:p>
          <a:p>
            <a:endParaRPr lang="de-DE"/>
          </a:p>
          <a:p>
            <a:endParaRPr lang="de-DE"/>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9188" y="3997103"/>
            <a:ext cx="4010731" cy="1907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9189" y="1740727"/>
            <a:ext cx="3824179" cy="1672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feld 4"/>
          <p:cNvSpPr txBox="1"/>
          <p:nvPr/>
        </p:nvSpPr>
        <p:spPr>
          <a:xfrm>
            <a:off x="288429" y="3441782"/>
            <a:ext cx="5400601" cy="2062103"/>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LSTM lernen (ändern Gewichte) durch:</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In-und Output hidden state (Pfeil unten) </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cell state (Pfeil oben)</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Gates Im Neuron </a:t>
            </a:r>
          </a:p>
          <a:p>
            <a:pPr marL="861822" lvl="1" indent="-285750">
              <a:buFont typeface="Arial" panose="020B0604020202020204" pitchFamily="34" charset="0"/>
              <a:buChar char="•"/>
            </a:pPr>
            <a:r>
              <a:rPr lang="de-DE" sz="1600">
                <a:latin typeface="Arial" panose="020B0604020202020204" pitchFamily="34" charset="0"/>
                <a:cs typeface="Arial" panose="020B0604020202020204" pitchFamily="34" charset="0"/>
              </a:rPr>
              <a:t>Input gate</a:t>
            </a:r>
          </a:p>
          <a:p>
            <a:pPr marL="861822" lvl="1" indent="-285750">
              <a:buFont typeface="Arial" panose="020B0604020202020204" pitchFamily="34" charset="0"/>
              <a:buChar char="•"/>
            </a:pPr>
            <a:r>
              <a:rPr lang="de-DE" sz="1600">
                <a:latin typeface="Arial" panose="020B0604020202020204" pitchFamily="34" charset="0"/>
                <a:cs typeface="Arial" panose="020B0604020202020204" pitchFamily="34" charset="0"/>
              </a:rPr>
              <a:t>Forget gate</a:t>
            </a:r>
          </a:p>
          <a:p>
            <a:pPr marL="861822" lvl="1" indent="-285750">
              <a:buFont typeface="Arial" panose="020B0604020202020204" pitchFamily="34" charset="0"/>
              <a:buChar char="•"/>
            </a:pPr>
            <a:r>
              <a:rPr lang="de-DE" sz="1600">
                <a:latin typeface="Arial" panose="020B0604020202020204" pitchFamily="34" charset="0"/>
                <a:cs typeface="Arial" panose="020B0604020202020204" pitchFamily="34" charset="0"/>
              </a:rPr>
              <a:t>Output gate</a:t>
            </a:r>
          </a:p>
          <a:p>
            <a:endParaRPr lang="de-DE"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3082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Zeitreihen mit SARIMA, RNN, CNN, LSTM, </a:t>
            </a:r>
          </a:p>
        </p:txBody>
      </p:sp>
      <p:sp>
        <p:nvSpPr>
          <p:cNvPr id="2" name="Untertitel 1"/>
          <p:cNvSpPr>
            <a:spLocks noGrp="1"/>
          </p:cNvSpPr>
          <p:nvPr>
            <p:ph type="body" sz="quarter" idx="11"/>
          </p:nvPr>
        </p:nvSpPr>
        <p:spPr/>
        <p:txBody>
          <a:bodyPr/>
          <a:lstStyle/>
          <a:p>
            <a:r>
              <a:rPr lang="de-DE"/>
              <a:t>Notebook Sequences RNN Geron Ch15.ipynb</a:t>
            </a:r>
          </a:p>
          <a:p>
            <a:endParaRPr lang="de-DE" smtClean="0"/>
          </a:p>
          <a:p>
            <a:r>
              <a:rPr lang="de-DE" smtClean="0"/>
              <a:t>Hier </a:t>
            </a:r>
            <a:r>
              <a:rPr lang="de-DE"/>
              <a:t>nur die Zellen zu RNN, LSTM besprechen.</a:t>
            </a:r>
          </a:p>
          <a:p>
            <a:endParaRPr lang="de-DE"/>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442" y="3312095"/>
            <a:ext cx="2777878" cy="154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3205" y="1079847"/>
            <a:ext cx="3906417" cy="15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0368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Überblick zu Convolutional Neuronal Networks (CNN)</a:t>
            </a:r>
            <a:endParaRPr lang="de-DE" dirty="0"/>
          </a:p>
        </p:txBody>
      </p:sp>
      <p:sp>
        <p:nvSpPr>
          <p:cNvPr id="3" name="Textplatzhalter 2"/>
          <p:cNvSpPr>
            <a:spLocks noGrp="1"/>
          </p:cNvSpPr>
          <p:nvPr>
            <p:ph type="body" sz="quarter" idx="11"/>
          </p:nvPr>
        </p:nvSpPr>
        <p:spPr>
          <a:xfrm>
            <a:off x="360363" y="792163"/>
            <a:ext cx="5544690" cy="2735956"/>
          </a:xfrm>
        </p:spPr>
        <p:txBody>
          <a:bodyPr/>
          <a:lstStyle/>
          <a:p>
            <a:r>
              <a:rPr lang="de-DE" dirty="0"/>
              <a:t>Sie lernen:</a:t>
            </a:r>
          </a:p>
          <a:p>
            <a:endParaRPr lang="de-DE" dirty="0"/>
          </a:p>
          <a:p>
            <a:pPr marL="285750" indent="-285750">
              <a:buFont typeface="Arial" panose="020B0604020202020204" pitchFamily="34" charset="0"/>
              <a:buChar char="•"/>
            </a:pPr>
            <a:r>
              <a:rPr lang="de-DE"/>
              <a:t>Datentyp Bild</a:t>
            </a:r>
          </a:p>
          <a:p>
            <a:pPr marL="285750" indent="-285750">
              <a:buFont typeface="Arial" panose="020B0604020202020204" pitchFamily="34" charset="0"/>
              <a:buChar char="•"/>
            </a:pPr>
            <a:r>
              <a:rPr lang="de-DE"/>
              <a:t>Datenstruktur des Bildes als Nachbarschaft erhalten</a:t>
            </a:r>
          </a:p>
          <a:p>
            <a:pPr marL="285750" indent="-285750">
              <a:buFont typeface="Arial" panose="020B0604020202020204" pitchFamily="34" charset="0"/>
              <a:buChar char="•"/>
            </a:pPr>
            <a:r>
              <a:rPr lang="de-DE"/>
              <a:t>Falten mit Filtern und Feature Maps</a:t>
            </a:r>
          </a:p>
          <a:p>
            <a:pPr marL="285750" indent="-285750">
              <a:buFont typeface="Arial" panose="020B0604020202020204" pitchFamily="34" charset="0"/>
              <a:buChar char="•"/>
            </a:pPr>
            <a:r>
              <a:rPr lang="de-DE"/>
              <a:t>Zusammenfassen mit Pooling Layer</a:t>
            </a:r>
          </a:p>
          <a:p>
            <a:pPr marL="285750" indent="-285750">
              <a:buFont typeface="Arial" panose="020B0604020202020204" pitchFamily="34" charset="0"/>
              <a:buChar char="•"/>
            </a:pPr>
            <a:r>
              <a:rPr lang="de-DE"/>
              <a:t>Vergessen mit Dropout Layer</a:t>
            </a:r>
          </a:p>
          <a:p>
            <a:pPr marL="285750" indent="-285750">
              <a:buFont typeface="Arial" panose="020B0604020202020204" pitchFamily="34" charset="0"/>
              <a:buChar char="•"/>
            </a:pPr>
            <a:r>
              <a:rPr lang="de-DE"/>
              <a:t>Flattening layer für FNN</a:t>
            </a:r>
          </a:p>
          <a:p>
            <a:pPr marL="285750" indent="-285750">
              <a:buFont typeface="Arial" panose="020B0604020202020204" pitchFamily="34" charset="0"/>
              <a:buChar char="•"/>
            </a:pPr>
            <a:r>
              <a:rPr lang="de-DE"/>
              <a:t>FNN zur Bildklassifikation</a:t>
            </a:r>
          </a:p>
          <a:p>
            <a:endParaRPr lang="de-DE"/>
          </a:p>
          <a:p>
            <a:endParaRPr lang="de-DE" dirty="0"/>
          </a:p>
        </p:txBody>
      </p:sp>
      <p:pic>
        <p:nvPicPr>
          <p:cNvPr id="5" name="Picture 20" descr="https://www.e-teaching.org/didaktik/kommunikation/wikis/image/@@images/image-0-5fa85389509eb542eace037487582d2d.x-m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373" y="791815"/>
            <a:ext cx="2571750" cy="189547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Single CNN with filter size of 3 | Download Scientific Diagram"/>
          <p:cNvSpPr>
            <a:spLocks noChangeAspect="1" noChangeArrowheads="1"/>
          </p:cNvSpPr>
          <p:nvPr/>
        </p:nvSpPr>
        <p:spPr bwMode="auto">
          <a:xfrm>
            <a:off x="155575" y="-623888"/>
            <a:ext cx="3495675" cy="13049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 name="AutoShape 4" descr="Single CNN with filter size of 3 | Download Scientific Diagram"/>
          <p:cNvSpPr>
            <a:spLocks noChangeAspect="1" noChangeArrowheads="1"/>
          </p:cNvSpPr>
          <p:nvPr/>
        </p:nvSpPr>
        <p:spPr bwMode="auto">
          <a:xfrm>
            <a:off x="307975" y="-471488"/>
            <a:ext cx="3495675" cy="13049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6" descr="Single CNN with filter size of 3 | Download Scientific Diagram"/>
          <p:cNvSpPr>
            <a:spLocks noChangeAspect="1" noChangeArrowheads="1"/>
          </p:cNvSpPr>
          <p:nvPr/>
        </p:nvSpPr>
        <p:spPr bwMode="auto">
          <a:xfrm>
            <a:off x="460375" y="-319088"/>
            <a:ext cx="3495675" cy="13049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607" y="3816151"/>
            <a:ext cx="2507667"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feld 8"/>
          <p:cNvSpPr txBox="1"/>
          <p:nvPr/>
        </p:nvSpPr>
        <p:spPr>
          <a:xfrm>
            <a:off x="5838052" y="4845749"/>
            <a:ext cx="2494594" cy="461665"/>
          </a:xfrm>
          <a:prstGeom prst="rect">
            <a:avLst/>
          </a:prstGeom>
          <a:noFill/>
        </p:spPr>
        <p:txBody>
          <a:bodyPr wrap="none" rtlCol="0">
            <a:spAutoFit/>
          </a:bodyPr>
          <a:lstStyle/>
          <a:p>
            <a:r>
              <a:rPr lang="de-DE" sz="1200">
                <a:latin typeface="Arial" panose="020B0604020202020204" pitchFamily="34" charset="0"/>
                <a:cs typeface="Arial" panose="020B0604020202020204" pitchFamily="34" charset="0"/>
              </a:rPr>
              <a:t>Bekannt aus der Bildverarbeitung:</a:t>
            </a:r>
          </a:p>
          <a:p>
            <a:r>
              <a:rPr lang="de-DE" sz="1200">
                <a:latin typeface="Arial" panose="020B0604020202020204" pitchFamily="34" charset="0"/>
                <a:cs typeface="Arial" panose="020B0604020202020204" pitchFamily="34" charset="0"/>
              </a:rPr>
              <a:t>Kantenextraktor    Weichzeichner</a:t>
            </a:r>
            <a:endParaRPr lang="de-DE" sz="1200" dirty="0">
              <a:latin typeface="Arial" panose="020B0604020202020204" pitchFamily="34" charset="0"/>
              <a:cs typeface="Arial" panose="020B0604020202020204" pitchFamily="34" charset="0"/>
            </a:endParaRPr>
          </a:p>
        </p:txBody>
      </p:sp>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3085" y="5379422"/>
            <a:ext cx="751176" cy="746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30352" y="5430525"/>
            <a:ext cx="650966" cy="64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89579" y="1151855"/>
            <a:ext cx="1478752" cy="103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755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Convolutional Neuronal Networks (CNN)</a:t>
            </a:r>
            <a:endParaRPr lang="de-DE" dirty="0"/>
          </a:p>
          <a:p>
            <a:endParaRPr lang="de-DE" dirty="0"/>
          </a:p>
        </p:txBody>
      </p:sp>
      <p:sp>
        <p:nvSpPr>
          <p:cNvPr id="3" name="Textplatzhalter 2"/>
          <p:cNvSpPr>
            <a:spLocks noGrp="1"/>
          </p:cNvSpPr>
          <p:nvPr>
            <p:ph type="body" sz="quarter" idx="11"/>
          </p:nvPr>
        </p:nvSpPr>
        <p:spPr/>
        <p:txBody>
          <a:bodyPr/>
          <a:lstStyle/>
          <a:p>
            <a:r>
              <a:rPr lang="de-DE"/>
              <a:t>Ein CNN besteht mindestens aus einer </a:t>
            </a:r>
            <a:r>
              <a:rPr lang="de-DE" dirty="0"/>
              <a:t>Schicht, die </a:t>
            </a:r>
            <a:r>
              <a:rPr lang="de-DE"/>
              <a:t>eine Faltungsoperation </a:t>
            </a:r>
            <a:r>
              <a:rPr lang="de-DE" dirty="0"/>
              <a:t>durchführt</a:t>
            </a:r>
            <a:r>
              <a:rPr lang="de-DE"/>
              <a:t>. Die Werte der Faltungsmatrix werden während des Trainings gelernt.</a:t>
            </a:r>
            <a:br>
              <a:rPr lang="de-DE"/>
            </a:br>
            <a:endParaRPr lang="de-DE" u="sng"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 b="1160"/>
          <a:stretch/>
        </p:blipFill>
        <p:spPr bwMode="auto">
          <a:xfrm>
            <a:off x="6481939" y="2303983"/>
            <a:ext cx="4284039"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Grafik 4"/>
          <p:cNvPicPr/>
          <p:nvPr/>
        </p:nvPicPr>
        <p:blipFill rotWithShape="1">
          <a:blip r:embed="rId4"/>
          <a:srcRect t="-1" b="21882"/>
          <a:stretch/>
        </p:blipFill>
        <p:spPr bwMode="auto">
          <a:xfrm>
            <a:off x="792485" y="2375991"/>
            <a:ext cx="3456384" cy="1800000"/>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85" y="4896271"/>
            <a:ext cx="423386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9416" y="5582071"/>
            <a:ext cx="231933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6287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p:nvPr/>
        </p:nvPicPr>
        <p:blipFill>
          <a:blip r:embed="rId3"/>
          <a:stretch>
            <a:fillRect/>
          </a:stretch>
        </p:blipFill>
        <p:spPr>
          <a:xfrm>
            <a:off x="6049069" y="863823"/>
            <a:ext cx="5303207" cy="2305149"/>
          </a:xfrm>
          <a:prstGeom prst="rect">
            <a:avLst/>
          </a:prstGeom>
        </p:spPr>
      </p:pic>
      <p:sp>
        <p:nvSpPr>
          <p:cNvPr id="2" name="Textplatzhalter 1"/>
          <p:cNvSpPr>
            <a:spLocks noGrp="1"/>
          </p:cNvSpPr>
          <p:nvPr>
            <p:ph type="body" sz="quarter" idx="10"/>
          </p:nvPr>
        </p:nvSpPr>
        <p:spPr/>
        <p:txBody>
          <a:bodyPr/>
          <a:lstStyle/>
          <a:p>
            <a:r>
              <a:rPr lang="de-DE" dirty="0"/>
              <a:t>Topologie der CNN</a:t>
            </a:r>
          </a:p>
        </p:txBody>
      </p:sp>
      <p:sp>
        <p:nvSpPr>
          <p:cNvPr id="3" name="Textplatzhalter 2"/>
          <p:cNvSpPr>
            <a:spLocks noGrp="1"/>
          </p:cNvSpPr>
          <p:nvPr>
            <p:ph type="body" sz="quarter" idx="11"/>
          </p:nvPr>
        </p:nvSpPr>
        <p:spPr>
          <a:xfrm>
            <a:off x="360437" y="791816"/>
            <a:ext cx="5760640" cy="1080120"/>
          </a:xfrm>
        </p:spPr>
        <p:txBody>
          <a:bodyPr/>
          <a:lstStyle/>
          <a:p>
            <a:r>
              <a:rPr lang="de-DE"/>
              <a:t>Der </a:t>
            </a:r>
            <a:r>
              <a:rPr lang="de-DE" b="1" dirty="0" err="1"/>
              <a:t>convolutional</a:t>
            </a:r>
            <a:r>
              <a:rPr lang="de-DE" b="1" dirty="0"/>
              <a:t> </a:t>
            </a:r>
            <a:r>
              <a:rPr lang="de-DE" b="1" err="1"/>
              <a:t>layer</a:t>
            </a:r>
            <a:r>
              <a:rPr lang="de-DE" b="1"/>
              <a:t> </a:t>
            </a:r>
            <a:r>
              <a:rPr lang="de-DE"/>
              <a:t>bildet den Bild-Tensor über trainierte </a:t>
            </a:r>
            <a:r>
              <a:rPr lang="de-DE" b="1"/>
              <a:t>Filtermatrizen</a:t>
            </a:r>
            <a:r>
              <a:rPr lang="de-DE"/>
              <a:t> auf feature </a:t>
            </a:r>
            <a:r>
              <a:rPr lang="de-DE" err="1"/>
              <a:t>maps</a:t>
            </a:r>
            <a:r>
              <a:rPr lang="de-DE"/>
              <a:t> ab. Je Filter entsteht eine </a:t>
            </a:r>
            <a:r>
              <a:rPr lang="de-DE" b="1"/>
              <a:t>Feature Map.</a:t>
            </a:r>
            <a:endParaRPr lang="de-DE" dirty="0"/>
          </a:p>
        </p:txBody>
      </p:sp>
      <p:sp>
        <p:nvSpPr>
          <p:cNvPr id="4" name="Textfeld 3"/>
          <p:cNvSpPr txBox="1"/>
          <p:nvPr/>
        </p:nvSpPr>
        <p:spPr>
          <a:xfrm>
            <a:off x="432445" y="1799927"/>
            <a:ext cx="5616624" cy="2554545"/>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Ein </a:t>
            </a:r>
            <a:r>
              <a:rPr lang="de-DE" sz="1600" b="1">
                <a:latin typeface="Arial" panose="020B0604020202020204" pitchFamily="34" charset="0"/>
                <a:cs typeface="Arial" panose="020B0604020202020204" pitchFamily="34" charset="0"/>
              </a:rPr>
              <a:t>pooling layer </a:t>
            </a:r>
            <a:r>
              <a:rPr lang="de-DE" sz="1600">
                <a:latin typeface="Arial" panose="020B0604020202020204" pitchFamily="34" charset="0"/>
                <a:cs typeface="Arial" panose="020B0604020202020204" pitchFamily="34" charset="0"/>
              </a:rPr>
              <a:t>ohne trainierbare Gewichte vereinfacht die Feature maps und sorgen für Translationsinvarianz. Max Pooling verwendet den maximalen Zellenwert der Ursprungsmatrix, average pooling den Mittelwert.</a:t>
            </a:r>
          </a:p>
          <a:p>
            <a:r>
              <a:rPr lang="de-DE" sz="1600" b="1">
                <a:latin typeface="Arial" panose="020B0604020202020204" pitchFamily="34" charset="0"/>
                <a:cs typeface="Arial" panose="020B0604020202020204" pitchFamily="34" charset="0"/>
              </a:rPr>
              <a:t>Subsampling </a:t>
            </a:r>
            <a:r>
              <a:rPr lang="de-DE" sz="1600">
                <a:latin typeface="Arial" panose="020B0604020202020204" pitchFamily="34" charset="0"/>
                <a:cs typeface="Arial" panose="020B0604020202020204" pitchFamily="34" charset="0"/>
              </a:rPr>
              <a:t>variiert Pooling durch Summenbildung und trainierbare Multiplikationskoeffizienten und Biaswerte.</a:t>
            </a:r>
          </a:p>
          <a:p>
            <a:endParaRPr lang="de-DE" sz="1600">
              <a:latin typeface="Arial" panose="020B0604020202020204" pitchFamily="34" charset="0"/>
              <a:cs typeface="Arial" panose="020B0604020202020204" pitchFamily="34" charset="0"/>
            </a:endParaRPr>
          </a:p>
          <a:p>
            <a:endParaRPr lang="de-DE" sz="1600">
              <a:latin typeface="Arial" panose="020B0604020202020204" pitchFamily="34" charset="0"/>
              <a:cs typeface="Arial" panose="020B0604020202020204" pitchFamily="34" charset="0"/>
            </a:endParaRPr>
          </a:p>
          <a:p>
            <a:endParaRPr lang="de-DE" sz="1600">
              <a:latin typeface="Arial" panose="020B0604020202020204" pitchFamily="34" charset="0"/>
              <a:cs typeface="Arial" panose="020B0604020202020204" pitchFamily="34" charset="0"/>
            </a:endParaRPr>
          </a:p>
          <a:p>
            <a:endParaRPr lang="de-DE" sz="1600" b="1" dirty="0">
              <a:latin typeface="Calibri" panose="020F0502020204030204" pitchFamily="34" charset="0"/>
              <a:cs typeface="Calibri" panose="020F0502020204030204" pitchFamily="34" charset="0"/>
            </a:endParaRPr>
          </a:p>
        </p:txBody>
      </p:sp>
      <p:sp>
        <p:nvSpPr>
          <p:cNvPr id="6" name="Textfeld 5"/>
          <p:cNvSpPr txBox="1"/>
          <p:nvPr/>
        </p:nvSpPr>
        <p:spPr>
          <a:xfrm>
            <a:off x="504453" y="3528119"/>
            <a:ext cx="10585176" cy="1569660"/>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Der </a:t>
            </a:r>
            <a:r>
              <a:rPr lang="de-DE" sz="1600" b="1">
                <a:latin typeface="Arial" panose="020B0604020202020204" pitchFamily="34" charset="0"/>
                <a:cs typeface="Arial" panose="020B0604020202020204" pitchFamily="34" charset="0"/>
              </a:rPr>
              <a:t>flattening layer </a:t>
            </a:r>
            <a:r>
              <a:rPr lang="de-DE" sz="1600">
                <a:latin typeface="Arial" panose="020B0604020202020204" pitchFamily="34" charset="0"/>
                <a:cs typeface="Arial" panose="020B0604020202020204" pitchFamily="34" charset="0"/>
              </a:rPr>
              <a:t>bildet auf einen 1D (Input)Vektor ab.</a:t>
            </a:r>
          </a:p>
          <a:p>
            <a:endParaRPr lang="de-DE" sz="1600">
              <a:latin typeface="Arial" panose="020B0604020202020204" pitchFamily="34" charset="0"/>
              <a:cs typeface="Arial" panose="020B0604020202020204" pitchFamily="34" charset="0"/>
            </a:endParaRPr>
          </a:p>
          <a:p>
            <a:r>
              <a:rPr lang="de-DE" sz="1600">
                <a:latin typeface="Arial" panose="020B0604020202020204" pitchFamily="34" charset="0"/>
                <a:cs typeface="Arial" panose="020B0604020202020204" pitchFamily="34" charset="0"/>
              </a:rPr>
              <a:t>Der </a:t>
            </a:r>
            <a:r>
              <a:rPr lang="de-DE" sz="1600" b="1">
                <a:latin typeface="Arial" panose="020B0604020202020204" pitchFamily="34" charset="0"/>
                <a:cs typeface="Arial" panose="020B0604020202020204" pitchFamily="34" charset="0"/>
              </a:rPr>
              <a:t>Klassifikationslayer</a:t>
            </a:r>
            <a:r>
              <a:rPr lang="de-DE" sz="1600">
                <a:latin typeface="Arial" panose="020B0604020202020204" pitchFamily="34" charset="0"/>
                <a:cs typeface="Arial" panose="020B0604020202020204" pitchFamily="34" charset="0"/>
              </a:rPr>
              <a:t> wird durch einfache Verfahren gelernt, z.B. FNN, k-NN, Entscheidungsbaum.</a:t>
            </a:r>
          </a:p>
          <a:p>
            <a:endParaRPr lang="de-DE" sz="1600">
              <a:latin typeface="Arial" panose="020B0604020202020204" pitchFamily="34" charset="0"/>
              <a:cs typeface="Arial" panose="020B0604020202020204" pitchFamily="34" charset="0"/>
            </a:endParaRPr>
          </a:p>
          <a:p>
            <a:endParaRPr lang="de-DE" sz="1600">
              <a:latin typeface="Arial" panose="020B0604020202020204" pitchFamily="34" charset="0"/>
              <a:cs typeface="Arial" panose="020B0604020202020204" pitchFamily="34" charset="0"/>
            </a:endParaRPr>
          </a:p>
          <a:p>
            <a:endParaRPr lang="de-DE"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2897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CNN und Farbbilder</a:t>
            </a:r>
          </a:p>
        </p:txBody>
      </p:sp>
      <p:sp>
        <p:nvSpPr>
          <p:cNvPr id="3" name="Textplatzhalter 2"/>
          <p:cNvSpPr>
            <a:spLocks noGrp="1"/>
          </p:cNvSpPr>
          <p:nvPr>
            <p:ph type="body" sz="quarter" idx="11"/>
          </p:nvPr>
        </p:nvSpPr>
        <p:spPr>
          <a:xfrm>
            <a:off x="360363" y="791815"/>
            <a:ext cx="3816498" cy="5327998"/>
          </a:xfrm>
        </p:spPr>
        <p:txBody>
          <a:bodyPr/>
          <a:lstStyle/>
          <a:p>
            <a:r>
              <a:rPr lang="de-DE"/>
              <a:t>2D Faltung auf einem 3D Input mit einem 4D Tensor</a:t>
            </a:r>
          </a:p>
          <a:p>
            <a:endParaRPr lang="de-DE"/>
          </a:p>
          <a:p>
            <a:r>
              <a:rPr lang="de-DE"/>
              <a:t>Räumlicher Zusammenhalt bei der Filterbewegung</a:t>
            </a:r>
          </a:p>
          <a:p>
            <a:endParaRPr lang="de-DE"/>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2805" y="863823"/>
            <a:ext cx="7100888" cy="392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9625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www.researchgate.net/profile/Mohamed_Elawady2/publication/285458843/figure/fig3/AS:338514249043969@1457719494055/Architecture-of-LeNet-5-Convolutional-Neural-Networks-for-digit-recognition-f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765" y="676000"/>
            <a:ext cx="7848872" cy="5540380"/>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1"/>
          <p:cNvSpPr>
            <a:spLocks noGrp="1"/>
          </p:cNvSpPr>
          <p:nvPr>
            <p:ph type="body" sz="quarter" idx="10"/>
          </p:nvPr>
        </p:nvSpPr>
        <p:spPr/>
        <p:txBody>
          <a:bodyPr/>
          <a:lstStyle/>
          <a:p>
            <a:r>
              <a:rPr lang="de-DE"/>
              <a:t>Handschrifterkennung mit CNN</a:t>
            </a:r>
            <a:endParaRPr lang="de-DE" dirty="0"/>
          </a:p>
        </p:txBody>
      </p:sp>
      <p:sp>
        <p:nvSpPr>
          <p:cNvPr id="3" name="Textplatzhalter 2"/>
          <p:cNvSpPr>
            <a:spLocks noGrp="1"/>
          </p:cNvSpPr>
          <p:nvPr>
            <p:ph type="body" sz="quarter" idx="11"/>
          </p:nvPr>
        </p:nvSpPr>
        <p:spPr>
          <a:xfrm>
            <a:off x="360363" y="792163"/>
            <a:ext cx="3744490" cy="5256236"/>
          </a:xfrm>
        </p:spPr>
        <p:txBody>
          <a:bodyPr/>
          <a:lstStyle/>
          <a:p>
            <a:r>
              <a:rPr lang="de-DE" dirty="0"/>
              <a:t>Am Beispiel der Handschrifterkennung kann der Inhalt der Feature </a:t>
            </a:r>
            <a:r>
              <a:rPr lang="de-DE" dirty="0" err="1"/>
              <a:t>Maps</a:t>
            </a:r>
            <a:r>
              <a:rPr lang="de-DE" dirty="0"/>
              <a:t> verfolgt </a:t>
            </a:r>
            <a:r>
              <a:rPr lang="de-DE"/>
              <a:t>werden.</a:t>
            </a:r>
          </a:p>
          <a:p>
            <a:endParaRPr lang="de-DE"/>
          </a:p>
          <a:p>
            <a:endParaRPr lang="de-DE"/>
          </a:p>
          <a:p>
            <a:endParaRPr lang="de-DE"/>
          </a:p>
          <a:p>
            <a:endParaRPr lang="de-DE"/>
          </a:p>
          <a:p>
            <a:endParaRPr lang="de-DE"/>
          </a:p>
          <a:p>
            <a:endParaRPr lang="de-DE"/>
          </a:p>
          <a:p>
            <a:r>
              <a:rPr lang="de-DE"/>
              <a:t>Die Strecke bis zum flattening layer wird auch als feature extraction bezeichnet.</a:t>
            </a:r>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1696730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CNN und rotierte Bilder</a:t>
            </a:r>
          </a:p>
        </p:txBody>
      </p:sp>
      <p:sp>
        <p:nvSpPr>
          <p:cNvPr id="3" name="Textplatzhalter 2"/>
          <p:cNvSpPr>
            <a:spLocks noGrp="1"/>
          </p:cNvSpPr>
          <p:nvPr>
            <p:ph type="body" sz="quarter" idx="11"/>
          </p:nvPr>
        </p:nvSpPr>
        <p:spPr>
          <a:xfrm>
            <a:off x="360363" y="792163"/>
            <a:ext cx="4464570" cy="5040212"/>
          </a:xfrm>
        </p:spPr>
        <p:txBody>
          <a:bodyPr/>
          <a:lstStyle/>
          <a:p>
            <a:r>
              <a:rPr lang="de-DE"/>
              <a:t>Beispiel der Ziffer 9 aus dem MNIST Datensatz zeigt keine Invarianz von CNN bei Rotationen.</a:t>
            </a:r>
          </a:p>
          <a:p>
            <a:endParaRPr lang="de-DE"/>
          </a:p>
          <a:p>
            <a:r>
              <a:rPr lang="de-DE"/>
              <a:t>Lösung durch Data Augmentation:</a:t>
            </a:r>
          </a:p>
          <a:p>
            <a:r>
              <a:rPr lang="de-DE"/>
              <a:t>Filter der Feature Maps rotieren und</a:t>
            </a:r>
          </a:p>
          <a:p>
            <a:r>
              <a:rPr lang="de-DE"/>
              <a:t>Die dominate Bildachse durch Histogramme erkennen</a:t>
            </a:r>
          </a:p>
          <a:p>
            <a:endParaRPr lang="de-DE"/>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6941" y="735221"/>
            <a:ext cx="6275388" cy="42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554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Animation MNST Ziffern klassifizieren mit CNN</a:t>
            </a:r>
          </a:p>
        </p:txBody>
      </p:sp>
      <p:sp>
        <p:nvSpPr>
          <p:cNvPr id="5" name="Textplatzhalter 4"/>
          <p:cNvSpPr>
            <a:spLocks noGrp="1"/>
          </p:cNvSpPr>
          <p:nvPr>
            <p:ph type="body" sz="quarter" idx="11"/>
          </p:nvPr>
        </p:nvSpPr>
        <p:spPr/>
        <p:txBody>
          <a:bodyPr/>
          <a:lstStyle/>
          <a:p>
            <a:r>
              <a:rPr lang="de-DE"/>
              <a:t>adamharley.com/nn_vis/cnn/2d.html</a:t>
            </a:r>
          </a:p>
          <a:p>
            <a:r>
              <a:rPr lang="de-DE"/>
              <a:t>Layer sizes: 768,  6 5x5 Filter mit stride 1, </a:t>
            </a:r>
            <a:r>
              <a:rPr lang="en-US"/>
              <a:t>2x2 max pooling stride 2, </a:t>
            </a:r>
            <a:r>
              <a:rPr lang="de-DE"/>
              <a:t>16 5x5 Filter mit stride 1, </a:t>
            </a:r>
            <a:r>
              <a:rPr lang="en-US"/>
              <a:t>2x2 max pooling stride 2</a:t>
            </a:r>
            <a:r>
              <a:rPr lang="de-DE"/>
              <a:t>, 120x100x10</a:t>
            </a:r>
          </a:p>
          <a:p>
            <a:pPr marL="285750" indent="-285750">
              <a:buFont typeface="Arial" panose="020B0604020202020204" pitchFamily="34" charset="0"/>
              <a:buChar char="•"/>
            </a:pPr>
            <a:r>
              <a:rPr lang="de-DE"/>
              <a:t>Bewegen Sie den Cursor auf ein Neuron und interpretieren Sie die Verbindungen (wie viele?).</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8549" y="2231975"/>
            <a:ext cx="8236311" cy="350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9865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de-DE"/>
              <a:t>Ziele der Modellbildung sind Überanpassung vermeiden und Generalisierung verbessern.</a:t>
            </a:r>
          </a:p>
          <a:p>
            <a:endParaRPr lang="de-DE"/>
          </a:p>
          <a:p>
            <a:r>
              <a:rPr lang="de-DE"/>
              <a:t>Je Lernepoche im Traing eines FNN werden zufallsverteilt x% der Neuronen in der Gewichtsberechnung ausgelassen. Das Netz vergisst auswendig gelernte Trainingsdaten. Die Koadaption einer Kette von Neuronen wird gestört. Gradient Vanishing wird gestört. Freiheitsgrade werden reduziert. Überanpassung vermieden.</a:t>
            </a:r>
          </a:p>
          <a:p>
            <a:endParaRPr lang="de-DE"/>
          </a:p>
          <a:p>
            <a:endParaRPr lang="de-DE"/>
          </a:p>
          <a:p>
            <a:r>
              <a:rPr lang="de-DE"/>
              <a:t>In CNN können auch ganze Feature Maps </a:t>
            </a:r>
          </a:p>
          <a:p>
            <a:r>
              <a:rPr lang="de-DE"/>
              <a:t>bei der Berechnung im Training ausgeschaltet.</a:t>
            </a:r>
          </a:p>
          <a:p>
            <a:endParaRPr lang="de-DE"/>
          </a:p>
          <a:p>
            <a:endParaRPr lang="de-DE"/>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1171" y="2884859"/>
            <a:ext cx="4892675" cy="260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Overfitting und Dropout</a:t>
            </a:r>
          </a:p>
        </p:txBody>
      </p:sp>
    </p:spTree>
    <p:extLst>
      <p:ext uri="{BB962C8B-B14F-4D97-AF65-F5344CB8AC3E}">
        <p14:creationId xmlns:p14="http://schemas.microsoft.com/office/powerpoint/2010/main" val="3591958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900" y="863823"/>
            <a:ext cx="4129545"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Multi Layer Perzeptrons (MLP)</a:t>
            </a:r>
          </a:p>
        </p:txBody>
      </p:sp>
      <p:sp>
        <p:nvSpPr>
          <p:cNvPr id="3" name="Textplatzhalter 2"/>
          <p:cNvSpPr>
            <a:spLocks noGrp="1"/>
          </p:cNvSpPr>
          <p:nvPr>
            <p:ph type="body" sz="quarter" idx="11"/>
          </p:nvPr>
        </p:nvSpPr>
        <p:spPr>
          <a:xfrm>
            <a:off x="360363" y="792163"/>
            <a:ext cx="10801274" cy="5327650"/>
          </a:xfrm>
        </p:spPr>
        <p:txBody>
          <a:bodyPr/>
          <a:lstStyle/>
          <a:p>
            <a:pPr marL="285750" indent="-285750">
              <a:buFont typeface="Arial" panose="020B0604020202020204" pitchFamily="34" charset="0"/>
              <a:buChar char="•"/>
            </a:pPr>
            <a:r>
              <a:rPr lang="de-DE"/>
              <a:t>x ist der Inputvektor.</a:t>
            </a:r>
          </a:p>
          <a:p>
            <a:pPr marL="285750" indent="-285750">
              <a:buFont typeface="Arial" panose="020B0604020202020204" pitchFamily="34" charset="0"/>
              <a:buChar char="•"/>
            </a:pPr>
            <a:r>
              <a:rPr lang="de-DE"/>
              <a:t>y ist der </a:t>
            </a:r>
            <a:r>
              <a:rPr lang="de-DE" err="1"/>
              <a:t>Outputvektor</a:t>
            </a:r>
            <a:r>
              <a:rPr lang="de-DE"/>
              <a: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h</a:t>
            </a:r>
            <a:r>
              <a:rPr lang="de-DE" baseline="-25000"/>
              <a:t>1</a:t>
            </a:r>
            <a:r>
              <a:rPr lang="de-DE"/>
              <a:t>, h</a:t>
            </a:r>
            <a:r>
              <a:rPr lang="de-DE" baseline="-25000"/>
              <a:t>2</a:t>
            </a:r>
            <a:r>
              <a:rPr lang="de-DE"/>
              <a:t> sind hidden layers.</a:t>
            </a:r>
          </a:p>
          <a:p>
            <a:endParaRPr lang="de-DE"/>
          </a:p>
          <a:p>
            <a:r>
              <a:rPr lang="de-DE"/>
              <a:t>Rechts sind 6 Neuronen in 2 verdeckten Schichten organisiert.</a:t>
            </a:r>
          </a:p>
          <a:p>
            <a:r>
              <a:rPr lang="de-DE"/>
              <a:t>Alle Neuronen sind verbunden (</a:t>
            </a:r>
            <a:r>
              <a:rPr lang="de-DE" err="1"/>
              <a:t>fully</a:t>
            </a:r>
            <a:r>
              <a:rPr lang="de-DE"/>
              <a:t> </a:t>
            </a:r>
            <a:r>
              <a:rPr lang="de-DE" err="1"/>
              <a:t>connected</a:t>
            </a:r>
            <a:r>
              <a:rPr lang="de-DE"/>
              <a:t>).</a:t>
            </a:r>
          </a:p>
          <a:p>
            <a:endParaRPr lang="de-DE"/>
          </a:p>
          <a:p>
            <a:endParaRPr lang="de-DE"/>
          </a:p>
          <a:p>
            <a:endParaRPr lang="de-DE"/>
          </a:p>
          <a:p>
            <a:pPr marL="285750" indent="-285750">
              <a:buFont typeface="Arial" panose="020B0604020202020204" pitchFamily="34" charset="0"/>
              <a:buChar char="•"/>
            </a:pPr>
            <a:r>
              <a:rPr lang="de-DE"/>
              <a:t>Die Anzahl der Inputneuronen muss der Anzahl Variablen entsprechen.</a:t>
            </a:r>
          </a:p>
          <a:p>
            <a:pPr marL="285750" indent="-285750">
              <a:buFont typeface="Arial" panose="020B0604020202020204" pitchFamily="34" charset="0"/>
              <a:buChar char="•"/>
            </a:pPr>
            <a:r>
              <a:rPr lang="de-DE"/>
              <a:t>Faustregel für viele Aufgaben: Die erste verdeckte Schicht sollte 2/3 der Inputneuronen enthalten. Die folgenden verdeckten Schichten sollten abnehmend weniger Neuronen enthalten (Generalisierbarkeit).</a:t>
            </a:r>
          </a:p>
          <a:p>
            <a:pPr marL="285750" indent="-285750">
              <a:buFont typeface="Arial" panose="020B0604020202020204" pitchFamily="34" charset="0"/>
              <a:buChar char="•"/>
            </a:pPr>
            <a:endParaRPr lang="de-DE"/>
          </a:p>
        </p:txBody>
      </p:sp>
    </p:spTree>
    <p:extLst>
      <p:ext uri="{BB962C8B-B14F-4D97-AF65-F5344CB8AC3E}">
        <p14:creationId xmlns:p14="http://schemas.microsoft.com/office/powerpoint/2010/main" val="570963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Werden CNN am Beispiel Satelittenbilder erfolgreich sein?</a:t>
            </a:r>
          </a:p>
        </p:txBody>
      </p:sp>
      <p:sp>
        <p:nvSpPr>
          <p:cNvPr id="3" name="Textplatzhalter 2"/>
          <p:cNvSpPr>
            <a:spLocks noGrp="1"/>
          </p:cNvSpPr>
          <p:nvPr>
            <p:ph type="body" sz="quarter" idx="11"/>
          </p:nvPr>
        </p:nvSpPr>
        <p:spPr/>
        <p:txBody>
          <a:bodyPr/>
          <a:lstStyle/>
          <a:p>
            <a:r>
              <a:rPr lang="de-DE"/>
              <a:t>Kanäle R,G,B, IR</a:t>
            </a:r>
          </a:p>
        </p:txBody>
      </p:sp>
      <p:pic>
        <p:nvPicPr>
          <p:cNvPr id="10242" name="Picture 2" descr="WMS RapidEye Satellitenbilder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661" y="2592015"/>
            <a:ext cx="771525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625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Hyperparameter von CNN</a:t>
            </a:r>
          </a:p>
        </p:txBody>
      </p:sp>
      <p:sp>
        <p:nvSpPr>
          <p:cNvPr id="3" name="Textplatzhalter 2"/>
          <p:cNvSpPr>
            <a:spLocks noGrp="1"/>
          </p:cNvSpPr>
          <p:nvPr>
            <p:ph type="body" sz="quarter" idx="11"/>
          </p:nvPr>
        </p:nvSpPr>
        <p:spPr/>
        <p:txBody>
          <a:bodyPr/>
          <a:lstStyle/>
          <a:p>
            <a:r>
              <a:rPr lang="de-DE"/>
              <a:t>Gemeinsam mit FNN:</a:t>
            </a:r>
          </a:p>
          <a:p>
            <a:pPr marL="285750" indent="-285750">
              <a:buFont typeface="Arial" panose="020B0604020202020204" pitchFamily="34" charset="0"/>
              <a:buChar char="•"/>
            </a:pPr>
            <a:r>
              <a:rPr lang="de-DE"/>
              <a:t>Optimizer: GD, SGD, RMSprop, ADAGrad, Adam, …</a:t>
            </a:r>
          </a:p>
          <a:p>
            <a:pPr marL="285750" indent="-285750">
              <a:buFont typeface="Arial" panose="020B0604020202020204" pitchFamily="34" charset="0"/>
              <a:buChar char="•"/>
            </a:pPr>
            <a:r>
              <a:rPr lang="de-DE"/>
              <a:t>Aktivierungsfunktion: Identity, ReLU, Sigmod, tanh, …</a:t>
            </a:r>
          </a:p>
          <a:p>
            <a:pPr marL="285750" indent="-285750">
              <a:buFont typeface="Arial" panose="020B0604020202020204" pitchFamily="34" charset="0"/>
              <a:buChar char="•"/>
            </a:pPr>
            <a:r>
              <a:rPr lang="de-DE"/>
              <a:t>Verlustfunktion: Mean Squred Error (MSE), Kreuzentropie, …</a:t>
            </a:r>
          </a:p>
          <a:p>
            <a:pPr marL="285750" indent="-285750">
              <a:buFont typeface="Arial" panose="020B0604020202020204" pitchFamily="34" charset="0"/>
              <a:buChar char="•"/>
            </a:pPr>
            <a:r>
              <a:rPr lang="de-DE"/>
              <a:t>Epochen: ein Trainingsdurchgang für alle Trainingsdatensätze</a:t>
            </a:r>
          </a:p>
          <a:p>
            <a:pPr marL="285750" indent="-285750">
              <a:buFont typeface="Arial" panose="020B0604020202020204" pitchFamily="34" charset="0"/>
              <a:buChar char="•"/>
            </a:pPr>
            <a:r>
              <a:rPr lang="de-DE"/>
              <a:t>Batch size: Teilung der Trainingsdatensätze einer Epoche</a:t>
            </a:r>
          </a:p>
          <a:p>
            <a:pPr marL="285750" indent="-285750">
              <a:buFont typeface="Arial" panose="020B0604020202020204" pitchFamily="34" charset="0"/>
              <a:buChar char="•"/>
            </a:pPr>
            <a:r>
              <a:rPr lang="de-DE"/>
              <a:t>Early Stopping: Ende des Trainings vor oder bei Erreichen des Minimums der Verlustfunktion</a:t>
            </a:r>
          </a:p>
          <a:p>
            <a:pPr marL="285750" indent="-285750">
              <a:buFont typeface="Arial" panose="020B0604020202020204" pitchFamily="34" charset="0"/>
              <a:buChar char="•"/>
            </a:pPr>
            <a:r>
              <a:rPr lang="de-DE"/>
              <a:t>Dropout layer: Anteil der Gewichte (Neuronen), die je Epoche beim Training ausgelassen werden</a:t>
            </a:r>
          </a:p>
          <a:p>
            <a:pPr marL="285750" indent="-285750">
              <a:buFont typeface="Arial" panose="020B0604020202020204" pitchFamily="34" charset="0"/>
              <a:buChar char="•"/>
            </a:pPr>
            <a:endParaRPr lang="de-DE"/>
          </a:p>
          <a:p>
            <a:r>
              <a:rPr lang="de-DE"/>
              <a:t>CNN:</a:t>
            </a:r>
          </a:p>
          <a:p>
            <a:pPr marL="285750" indent="-285750">
              <a:buFont typeface="Arial" panose="020B0604020202020204" pitchFamily="34" charset="0"/>
              <a:buChar char="•"/>
            </a:pPr>
            <a:r>
              <a:rPr lang="de-DE"/>
              <a:t>Anzahl convolutional layer</a:t>
            </a:r>
          </a:p>
          <a:p>
            <a:pPr marL="861822" lvl="1" indent="-285750">
              <a:buFont typeface="Arial" panose="020B0604020202020204" pitchFamily="34" charset="0"/>
              <a:buChar char="•"/>
            </a:pPr>
            <a:r>
              <a:rPr lang="de-DE"/>
              <a:t>Anzahl Filter: Filtergewichte werden gelernt. Gemeinsame Gewichte über Kanäle.</a:t>
            </a:r>
          </a:p>
          <a:p>
            <a:pPr marL="861822" lvl="1" indent="-285750">
              <a:buFont typeface="Arial" panose="020B0604020202020204" pitchFamily="34" charset="0"/>
              <a:buChar char="•"/>
            </a:pPr>
            <a:r>
              <a:rPr lang="de-DE"/>
              <a:t>Filtergröße: angepasst an die Merkmalsgröße auf Bildern</a:t>
            </a:r>
          </a:p>
          <a:p>
            <a:pPr marL="861822" lvl="1" indent="-285750">
              <a:buFont typeface="Arial" panose="020B0604020202020204" pitchFamily="34" charset="0"/>
              <a:buChar char="•"/>
            </a:pPr>
            <a:r>
              <a:rPr lang="de-DE"/>
              <a:t>Stride: Verschiebungsweite der Filter</a:t>
            </a:r>
          </a:p>
          <a:p>
            <a:pPr marL="861822" lvl="1" indent="-285750">
              <a:buFont typeface="Arial" panose="020B0604020202020204" pitchFamily="34" charset="0"/>
              <a:buChar char="•"/>
            </a:pPr>
            <a:r>
              <a:rPr lang="de-DE"/>
              <a:t>Padding: Auffüllen eventuell von Filterstellen über den Rand</a:t>
            </a:r>
          </a:p>
          <a:p>
            <a:pPr marL="285750" indent="-285750">
              <a:buFont typeface="Arial" panose="020B0604020202020204" pitchFamily="34" charset="0"/>
              <a:buChar char="•"/>
            </a:pPr>
            <a:r>
              <a:rPr lang="de-DE"/>
              <a:t>Anzahl pooling layer: mit kleinen Filtergrößen wie 2x2. Max-Pooling, Average-Pooling, …</a:t>
            </a:r>
          </a:p>
          <a:p>
            <a:pPr marL="285750" indent="-285750">
              <a:buFont typeface="Arial" panose="020B0604020202020204" pitchFamily="34" charset="0"/>
              <a:buChar char="•"/>
            </a:pPr>
            <a:r>
              <a:rPr lang="de-DE"/>
              <a:t>Anzahl Neuronen im flattening Layer: 1D Vektor als Vorbereitung für Klassifikation durch ein FNN</a:t>
            </a:r>
          </a:p>
        </p:txBody>
      </p:sp>
    </p:spTree>
    <p:extLst>
      <p:ext uri="{BB962C8B-B14F-4D97-AF65-F5344CB8AC3E}">
        <p14:creationId xmlns:p14="http://schemas.microsoft.com/office/powerpoint/2010/main" val="423379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Praxis MNIST RF feature importance.ipynb </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r>
              <a:rPr lang="de-DE"/>
              <a:t>RandomForestClassifier</a:t>
            </a:r>
          </a:p>
          <a:p>
            <a:pPr marL="285750" indent="-285750">
              <a:buFont typeface="Arial" panose="020B0604020202020204" pitchFamily="34" charset="0"/>
              <a:buChar char="•"/>
            </a:pPr>
            <a:r>
              <a:rPr lang="de-DE"/>
              <a:t>feature importance für jedes pixel als heatmap</a:t>
            </a:r>
          </a:p>
          <a:p>
            <a:endParaRPr lang="de-DE"/>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557" y="647799"/>
            <a:ext cx="669925" cy="660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5133" y="1997894"/>
            <a:ext cx="3514513" cy="248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192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Praxis CNN MNIST CNN 8x8.ipynb </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r>
              <a:rPr lang="de-DE"/>
              <a:t>CNN Modell mit tensorflow berechnen</a:t>
            </a:r>
          </a:p>
          <a:p>
            <a:pPr marL="285750" indent="-285750">
              <a:buFont typeface="Arial" panose="020B0604020202020204" pitchFamily="34" charset="0"/>
              <a:buChar char="•"/>
            </a:pPr>
            <a:r>
              <a:rPr lang="de-DE"/>
              <a:t>Lernkurve zeichnen</a:t>
            </a:r>
          </a:p>
          <a:p>
            <a:pPr marL="285750" indent="-285750">
              <a:buFont typeface="Arial" panose="020B0604020202020204" pitchFamily="34" charset="0"/>
              <a:buChar char="•"/>
            </a:pPr>
            <a:r>
              <a:rPr lang="de-DE"/>
              <a:t>Wahrheitsmatrix ausgeben</a:t>
            </a:r>
          </a:p>
          <a:p>
            <a:pPr marL="285750" indent="-285750">
              <a:buFont typeface="Arial" panose="020B0604020202020204" pitchFamily="34" charset="0"/>
              <a:buChar char="•"/>
            </a:pPr>
            <a:r>
              <a:rPr lang="de-DE"/>
              <a:t>Test neuer, verschobener und gedrehter </a:t>
            </a:r>
            <a:r>
              <a:rPr lang="de-DE" smtClean="0"/>
              <a:t>Ziffern</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smtClean="0"/>
              <a:t>Genauigkeit suf </a:t>
            </a:r>
            <a:r>
              <a:rPr lang="de-DE" smtClean="0"/>
              <a:t>Trainingsdaten schlechter als auf Testdaten?</a:t>
            </a:r>
          </a:p>
          <a:p>
            <a:pPr marL="861822" lvl="1" indent="-285750">
              <a:buFont typeface="Arial" panose="020B0604020202020204" pitchFamily="34" charset="0"/>
              <a:buChar char="•"/>
            </a:pPr>
            <a:r>
              <a:rPr lang="de-DE" smtClean="0"/>
              <a:t>Dropout im Training, aber nicht im Test</a:t>
            </a:r>
            <a:endParaRPr lang="de-DE" smtClean="0"/>
          </a:p>
          <a:p>
            <a:pPr marL="861822" lvl="1" indent="-285750">
              <a:buFont typeface="Arial" panose="020B0604020202020204" pitchFamily="34" charset="0"/>
              <a:buChar char="•"/>
            </a:pPr>
            <a:endParaRPr lang="de-DE"/>
          </a:p>
          <a:p>
            <a:endParaRPr lang="de-DE"/>
          </a:p>
          <a:p>
            <a:endParaRPr lang="de-DE"/>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5550" y="3744143"/>
            <a:ext cx="2719646" cy="218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6670" y="954302"/>
            <a:ext cx="2396659" cy="218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453" y="3888159"/>
            <a:ext cx="5742266" cy="211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1557" y="647799"/>
            <a:ext cx="669925" cy="660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911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Praxis CNN MNIST CNN 8x8 LeNet.ipynb </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r>
              <a:rPr lang="de-DE"/>
              <a:t>CNN LeNet Modell mit tensorflow berechnen</a:t>
            </a:r>
          </a:p>
          <a:p>
            <a:pPr marL="285750" indent="-285750">
              <a:buFont typeface="Arial" panose="020B0604020202020204" pitchFamily="34" charset="0"/>
              <a:buChar char="•"/>
            </a:pPr>
            <a:r>
              <a:rPr lang="de-DE"/>
              <a:t>Lernkurve, Wahrheitsmatrix ausgeben</a:t>
            </a:r>
          </a:p>
          <a:p>
            <a:pPr marL="285750" indent="-285750">
              <a:buFont typeface="Arial" panose="020B0604020202020204" pitchFamily="34" charset="0"/>
              <a:buChar char="•"/>
            </a:pPr>
            <a:r>
              <a:rPr lang="de-DE"/>
              <a:t>Erreicht 99,2%</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Case 1 : 5 epoch</a:t>
            </a:r>
          </a:p>
          <a:p>
            <a:pPr marL="285750" indent="-285750">
              <a:buFont typeface="Arial" panose="020B0604020202020204" pitchFamily="34" charset="0"/>
              <a:buChar char="•"/>
            </a:pPr>
            <a:r>
              <a:rPr lang="en-US"/>
              <a:t>Case 2 : 15 epoch</a:t>
            </a:r>
            <a:endParaRPr lang="de-DE"/>
          </a:p>
          <a:p>
            <a:pPr marL="285750" indent="-285750">
              <a:buFont typeface="Arial" panose="020B0604020202020204" pitchFamily="34" charset="0"/>
              <a:buChar char="•"/>
            </a:pPr>
            <a:r>
              <a:rPr lang="en-US"/>
              <a:t>Case 3 : activation functions changed to ReLu.</a:t>
            </a:r>
            <a:endParaRPr lang="de-DE"/>
          </a:p>
          <a:p>
            <a:pPr marL="285750" indent="-285750">
              <a:buFont typeface="Arial" panose="020B0604020202020204" pitchFamily="34" charset="0"/>
              <a:buChar char="•"/>
            </a:pPr>
            <a:r>
              <a:rPr lang="en-US"/>
              <a:t>Case 4 : activation function tanh for LeNet-5 architecture with additional one more fully connected layer.</a:t>
            </a:r>
            <a:endParaRPr lang="de-DE"/>
          </a:p>
          <a:p>
            <a:endParaRPr lang="de-DE"/>
          </a:p>
          <a:p>
            <a:endParaRPr lang="de-DE"/>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8824" y="954302"/>
            <a:ext cx="2719646" cy="218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5373" y="954302"/>
            <a:ext cx="2396659" cy="218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1557" y="647799"/>
            <a:ext cx="669925" cy="660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0124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Zeitreihen mit SARIMA, RNN, CNN, </a:t>
            </a:r>
            <a:r>
              <a:rPr lang="de-DE" smtClean="0"/>
              <a:t>LSTM</a:t>
            </a:r>
            <a:endParaRPr lang="de-DE"/>
          </a:p>
        </p:txBody>
      </p:sp>
      <p:sp>
        <p:nvSpPr>
          <p:cNvPr id="2" name="Untertitel 1"/>
          <p:cNvSpPr>
            <a:spLocks noGrp="1"/>
          </p:cNvSpPr>
          <p:nvPr>
            <p:ph type="body" sz="quarter" idx="11"/>
          </p:nvPr>
        </p:nvSpPr>
        <p:spPr/>
        <p:txBody>
          <a:bodyPr/>
          <a:lstStyle/>
          <a:p>
            <a:r>
              <a:rPr lang="de-DE"/>
              <a:t>, Notebook Sequences RNN </a:t>
            </a:r>
            <a:r>
              <a:rPr lang="de-DE"/>
              <a:t>Geron </a:t>
            </a:r>
            <a:r>
              <a:rPr lang="de-DE" smtClean="0"/>
              <a:t>Ch15.ipynb</a:t>
            </a:r>
            <a:endParaRPr lang="de-DE"/>
          </a:p>
          <a:p>
            <a:endParaRPr lang="de-DE"/>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442" y="3312095"/>
            <a:ext cx="2777878" cy="154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3205" y="1079847"/>
            <a:ext cx="3906417" cy="15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20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CNN von LeNet bis heute</a:t>
            </a:r>
            <a:endParaRPr lang="de-DE" dirty="0"/>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Neocognitron : Abgeleitet vom Sehapparat bis Cortex, 1980</a:t>
            </a:r>
          </a:p>
          <a:p>
            <a:pPr marL="285750" indent="-285750">
              <a:buFont typeface="Arial" panose="020B0604020202020204" pitchFamily="34" charset="0"/>
              <a:buChar char="•"/>
            </a:pPr>
            <a:r>
              <a:rPr lang="de-DE"/>
              <a:t>UNet : Encoder-Decoder-Struktur, Skip-Verbindungen</a:t>
            </a:r>
          </a:p>
          <a:p>
            <a:pPr marL="285750" indent="-285750">
              <a:buFont typeface="Arial" panose="020B0604020202020204" pitchFamily="34" charset="0"/>
              <a:buChar char="•"/>
            </a:pPr>
            <a:r>
              <a:rPr lang="de-DE"/>
              <a:t>LeNet : wenige Folgen von convolutional und pooling layer. MNIST Zifferndatensatz. </a:t>
            </a:r>
          </a:p>
          <a:p>
            <a:pPr marL="285750" indent="-285750">
              <a:buFont typeface="Arial" panose="020B0604020202020204" pitchFamily="34" charset="0"/>
              <a:buChar char="•"/>
            </a:pPr>
            <a:r>
              <a:rPr lang="de-DE"/>
              <a:t>LeNet-5 : 2 convolutional, 2 pooling und 3 fully connected layer, 1998.</a:t>
            </a:r>
          </a:p>
          <a:p>
            <a:pPr marL="285750" indent="-285750">
              <a:buFont typeface="Arial" panose="020B0604020202020204" pitchFamily="34" charset="0"/>
              <a:buChar char="•"/>
            </a:pPr>
            <a:r>
              <a:rPr lang="de-DE"/>
              <a:t>GoogLeNet / Inception : inception module mit weniger Parametern, 22 layer. 2012.</a:t>
            </a:r>
          </a:p>
          <a:p>
            <a:pPr marL="285750" indent="-285750">
              <a:buFont typeface="Arial" panose="020B0604020202020204" pitchFamily="34" charset="0"/>
              <a:buChar char="•"/>
            </a:pPr>
            <a:r>
              <a:rPr lang="de-DE"/>
              <a:t>AlexNet : convolutional layer folgen aufeinander. CNN Durchbruch 2012 für ImageNet (1000 Klassen wie Tiere, Fahrzeuge, Pflanzen). Neu sind Dropout und data augmentation (Drehung, Schiebung, Spiegelung, Skalierung). ReLU vermeidet vanishing gradients.</a:t>
            </a:r>
          </a:p>
          <a:p>
            <a:pPr marL="285750" indent="-285750">
              <a:buFont typeface="Arial" panose="020B0604020202020204" pitchFamily="34" charset="0"/>
              <a:buChar char="•"/>
            </a:pPr>
            <a:r>
              <a:rPr lang="de-DE"/>
              <a:t>ResNet : skip connections (input im output späterer layer) erlauben &gt; 100 layer. 2015 Microsoft.</a:t>
            </a:r>
          </a:p>
          <a:p>
            <a:pPr marL="285750" indent="-285750">
              <a:buFont typeface="Arial" panose="020B0604020202020204" pitchFamily="34" charset="0"/>
              <a:buChar char="•"/>
            </a:pPr>
            <a:r>
              <a:rPr lang="de-DE"/>
              <a:t>SENet : Squeeze-and-Excitation (SE) Block nach inception module komprimiert Eingabefeature-Maps durch Global Average Pooling.</a:t>
            </a:r>
          </a:p>
          <a:p>
            <a:pPr marL="285750" indent="-285750">
              <a:buFont typeface="Arial" panose="020B0604020202020204" pitchFamily="34" charset="0"/>
              <a:buChar char="•"/>
            </a:pPr>
            <a:r>
              <a:rPr lang="de-DE"/>
              <a:t>VGG16, VGGNet: Kleine 3x3 Filter, 16 layer. 2014, Visual Geometry Group der Universität Oxford. </a:t>
            </a:r>
          </a:p>
          <a:p>
            <a:pPr marL="285750" indent="-285750">
              <a:buFont typeface="Arial" panose="020B0604020202020204" pitchFamily="34" charset="0"/>
              <a:buChar char="•"/>
            </a:pPr>
            <a:r>
              <a:rPr lang="de-DE"/>
              <a:t>YOLOv1 : 24 conv (ReLU) und 2 fully connected layer mit zuletzt lineare Aktierungsfunktionen. 2016.</a:t>
            </a:r>
            <a:endParaRPr lang="de-DE" dirty="0"/>
          </a:p>
          <a:p>
            <a:pPr marL="285750" indent="-285750">
              <a:buFont typeface="Arial" panose="020B0604020202020204" pitchFamily="34" charset="0"/>
              <a:buChar char="•"/>
            </a:pPr>
            <a:endParaRPr lang="de-DE" dirty="0"/>
          </a:p>
          <a:p>
            <a:endParaRPr lang="de-DE" dirty="0"/>
          </a:p>
        </p:txBody>
      </p:sp>
    </p:spTree>
    <p:extLst>
      <p:ext uri="{BB962C8B-B14F-4D97-AF65-F5344CB8AC3E}">
        <p14:creationId xmlns:p14="http://schemas.microsoft.com/office/powerpoint/2010/main" val="618385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Autoencoder mit CNN</a:t>
            </a:r>
          </a:p>
        </p:txBody>
      </p:sp>
      <p:sp>
        <p:nvSpPr>
          <p:cNvPr id="5" name="Textplatzhalter 4"/>
          <p:cNvSpPr>
            <a:spLocks noGrp="1"/>
          </p:cNvSpPr>
          <p:nvPr>
            <p:ph type="body" sz="quarter" idx="11"/>
          </p:nvPr>
        </p:nvSpPr>
        <p:spPr/>
        <p:txBody>
          <a:bodyPr/>
          <a:lstStyle/>
          <a:p>
            <a:r>
              <a:rPr lang="de-DE"/>
              <a:t> </a:t>
            </a:r>
          </a:p>
        </p:txBody>
      </p:sp>
      <p:pic>
        <p:nvPicPr>
          <p:cNvPr id="2050" name="Picture 2" descr="Autoencoder: sche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085" y="863823"/>
            <a:ext cx="5006302" cy="157341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The structure of proposed Convolutional AutoEncoders (CAE) for MNIST. In the middle there is a fully connected autoencoder whose embedded layer is composed of only 10 neurons. The rest are convolutional layers and convolutional transpose layers (some work refers to as Deconvolutional layer). The network can be trained directly in an end-to-end manne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111" y="2664024"/>
            <a:ext cx="8096250"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34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Autoencoder zur Dimensionsreduktion auf MNIST Ziffern</a:t>
            </a:r>
          </a:p>
        </p:txBody>
      </p:sp>
      <p:sp>
        <p:nvSpPr>
          <p:cNvPr id="3" name="Textplatzhalter 2"/>
          <p:cNvSpPr>
            <a:spLocks noGrp="1"/>
          </p:cNvSpPr>
          <p:nvPr>
            <p:ph type="body" sz="quarter" idx="11"/>
          </p:nvPr>
        </p:nvSpPr>
        <p:spPr>
          <a:xfrm>
            <a:off x="360363" y="792163"/>
            <a:ext cx="11017298" cy="1367804"/>
          </a:xfrm>
        </p:spPr>
        <p:txBody>
          <a:bodyPr/>
          <a:lstStyle/>
          <a:p>
            <a:r>
              <a:rPr lang="de-DE"/>
              <a:t>Latente Repräsentation mit zwei Neuronen im Output.</a:t>
            </a:r>
          </a:p>
          <a:p>
            <a:endParaRPr lang="de-DE"/>
          </a:p>
          <a:p>
            <a:endParaRPr lang="de-DE"/>
          </a:p>
          <a:p>
            <a:r>
              <a:rPr lang="de-DE"/>
              <a:t>784-64-2 encoder 					784-1000-500-250-2 encoder</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9" y="2520007"/>
            <a:ext cx="5544616" cy="354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3165" y="2438956"/>
            <a:ext cx="3470275" cy="362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1557" y="3960167"/>
            <a:ext cx="634157" cy="1881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9015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1296541" y="1223863"/>
            <a:ext cx="3312368" cy="1152128"/>
          </a:xfrm>
        </p:spPr>
        <p:txBody>
          <a:bodyPr/>
          <a:lstStyle/>
          <a:p>
            <a:r>
              <a:rPr lang="de-DE"/>
              <a:t>MNIST 28x28 Autoencoder.ipynb</a:t>
            </a:r>
          </a:p>
          <a:p>
            <a:pPr marL="285750" indent="-285750">
              <a:buFont typeface="Arial" panose="020B0604020202020204" pitchFamily="34" charset="0"/>
              <a:buChar char="•"/>
            </a:pPr>
            <a:r>
              <a:rPr lang="de-DE"/>
              <a:t>Komprimieren</a:t>
            </a:r>
          </a:p>
          <a:p>
            <a:pPr marL="285750" indent="-285750">
              <a:buFont typeface="Arial" panose="020B0604020202020204" pitchFamily="34" charset="0"/>
              <a:buChar char="•"/>
            </a:pPr>
            <a:r>
              <a:rPr lang="de-DE"/>
              <a:t>Rauschunterdrückung</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p:txBody>
      </p:sp>
      <p:sp>
        <p:nvSpPr>
          <p:cNvPr id="3" name="Textplatzhalter 2"/>
          <p:cNvSpPr>
            <a:spLocks noGrp="1"/>
          </p:cNvSpPr>
          <p:nvPr>
            <p:ph type="body" sz="quarter" idx="10"/>
          </p:nvPr>
        </p:nvSpPr>
        <p:spPr/>
        <p:txBody>
          <a:bodyPr/>
          <a:lstStyle/>
          <a:p>
            <a:r>
              <a:rPr lang="de-DE"/>
              <a:t>Praxis Autoencoder für MNIST Ziffern</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7261" y="4032175"/>
            <a:ext cx="2241851" cy="150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7261" y="1043534"/>
            <a:ext cx="1934253" cy="219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1557" y="647799"/>
            <a:ext cx="669925" cy="660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580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Anzahl trainierbarer Gewichte in einem FNN</a:t>
            </a:r>
          </a:p>
        </p:txBody>
      </p:sp>
      <p:sp>
        <p:nvSpPr>
          <p:cNvPr id="3" name="Textplatzhalter 2"/>
          <p:cNvSpPr>
            <a:spLocks noGrp="1"/>
          </p:cNvSpPr>
          <p:nvPr>
            <p:ph type="body" sz="quarter" idx="11"/>
          </p:nvPr>
        </p:nvSpPr>
        <p:spPr>
          <a:xfrm>
            <a:off x="360363" y="792163"/>
            <a:ext cx="10873282" cy="5327650"/>
          </a:xfrm>
        </p:spPr>
        <p:txBody>
          <a:bodyPr/>
          <a:lstStyle/>
          <a:p>
            <a:r>
              <a:rPr lang="en-US" b="1" i="1" err="1"/>
              <a:t>i</a:t>
            </a:r>
            <a:r>
              <a:rPr lang="en-US"/>
              <a:t> = number of neurons in input layer</a:t>
            </a:r>
          </a:p>
          <a:p>
            <a:r>
              <a:rPr lang="en-US" b="1" i="1"/>
              <a:t>h </a:t>
            </a:r>
            <a:r>
              <a:rPr lang="en-US"/>
              <a:t>= number of neurons in hidden layer</a:t>
            </a:r>
          </a:p>
          <a:p>
            <a:r>
              <a:rPr lang="en-US" b="1" i="1"/>
              <a:t>o </a:t>
            </a:r>
            <a:r>
              <a:rPr lang="en-US"/>
              <a:t>= number of neurons in output layer</a:t>
            </a:r>
          </a:p>
          <a:p>
            <a:endParaRPr lang="de-DE"/>
          </a:p>
          <a:p>
            <a:endParaRPr lang="de-DE"/>
          </a:p>
          <a:p>
            <a:endParaRPr lang="de-DE"/>
          </a:p>
          <a:p>
            <a:endParaRPr lang="de-DE"/>
          </a:p>
          <a:p>
            <a:r>
              <a:rPr lang="de-DE"/>
              <a:t>                                                                                                        Neuronen   +  Bias-Neuronen</a:t>
            </a:r>
          </a:p>
          <a:p>
            <a:r>
              <a:rPr lang="de-DE"/>
              <a:t>                                                                                              n = 3 × 4 + 4 × 2  +    1 × 4 + 1 × 2  </a:t>
            </a:r>
          </a:p>
          <a:p>
            <a:r>
              <a:rPr lang="de-DE"/>
              <a:t>                                                                                              n = 26</a:t>
            </a:r>
          </a:p>
          <a:p>
            <a:endParaRPr lang="de-DE"/>
          </a:p>
          <a:p>
            <a:r>
              <a:rPr lang="de-DE"/>
              <a:t>                                                                                              n = </a:t>
            </a:r>
            <a:r>
              <a:rPr lang="pt-BR"/>
              <a:t>(i × h + h × o) + h + o</a:t>
            </a:r>
          </a:p>
          <a:p>
            <a:endParaRPr lang="pt-BR"/>
          </a:p>
          <a:p>
            <a:r>
              <a:rPr lang="de-DE"/>
              <a:t>                                                                                              für 3 verdeckte Schichten :</a:t>
            </a:r>
          </a:p>
          <a:p>
            <a:r>
              <a:rPr lang="de-DE"/>
              <a:t>                                                                                              n = </a:t>
            </a:r>
            <a:r>
              <a:rPr lang="pt-BR"/>
              <a:t>(i × h1 + h1 × h2 + h2 × h3 + h3 × o) + h1 + h2 + h3+ o</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430" y="1816297"/>
            <a:ext cx="3816424" cy="342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2255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Natural Language Tasks</a:t>
            </a:r>
          </a:p>
        </p:txBody>
      </p:sp>
      <p:sp>
        <p:nvSpPr>
          <p:cNvPr id="3" name="Textplatzhalter 2"/>
          <p:cNvSpPr>
            <a:spLocks noGrp="1"/>
          </p:cNvSpPr>
          <p:nvPr>
            <p:ph type="body" sz="quarter" idx="11"/>
          </p:nvPr>
        </p:nvSpPr>
        <p:spPr/>
        <p:txBody>
          <a:bodyPr/>
          <a:lstStyle/>
          <a:p>
            <a:r>
              <a:rPr lang="de-DE"/>
              <a:t>Anwendungsfälle:</a:t>
            </a:r>
          </a:p>
          <a:p>
            <a:pPr marL="285750" indent="-285750">
              <a:buFont typeface="Arial" panose="020B0604020202020204" pitchFamily="34" charset="0"/>
              <a:buChar char="•"/>
            </a:pPr>
            <a:r>
              <a:rPr lang="de-DE"/>
              <a:t>Nächstes Wort vorhersagen</a:t>
            </a:r>
          </a:p>
          <a:p>
            <a:pPr marL="285750" indent="-285750">
              <a:buFont typeface="Arial" panose="020B0604020202020204" pitchFamily="34" charset="0"/>
              <a:buChar char="•"/>
            </a:pPr>
            <a:r>
              <a:rPr lang="de-DE"/>
              <a:t>Fehlendes Wort vorhersagen</a:t>
            </a:r>
          </a:p>
          <a:p>
            <a:pPr marL="285750" indent="-285750">
              <a:buFont typeface="Arial" panose="020B0604020202020204" pitchFamily="34" charset="0"/>
              <a:buChar char="•"/>
            </a:pPr>
            <a:r>
              <a:rPr lang="de-DE"/>
              <a:t>Sprache, Texte übersetzen</a:t>
            </a:r>
          </a:p>
          <a:p>
            <a:pPr marL="285750" indent="-285750">
              <a:buFont typeface="Arial" panose="020B0604020202020204" pitchFamily="34" charset="0"/>
              <a:buChar char="•"/>
            </a:pPr>
            <a:r>
              <a:rPr lang="de-DE"/>
              <a:t>Question-Answering</a:t>
            </a:r>
          </a:p>
          <a:p>
            <a:pPr marL="285750" indent="-285750">
              <a:buFont typeface="Arial" panose="020B0604020202020204" pitchFamily="34" charset="0"/>
              <a:buChar char="•"/>
            </a:pPr>
            <a:r>
              <a:rPr lang="de-DE"/>
              <a:t>Dokumente klassifizieren, zusammenfassen</a:t>
            </a:r>
          </a:p>
          <a:p>
            <a:pPr marL="285750" indent="-285750">
              <a:buFont typeface="Arial" panose="020B0604020202020204" pitchFamily="34" charset="0"/>
              <a:buChar char="•"/>
            </a:pPr>
            <a:r>
              <a:rPr lang="en-US"/>
              <a:t>Text indexing and information retrieval</a:t>
            </a:r>
          </a:p>
          <a:p>
            <a:pPr marL="285750" indent="-285750">
              <a:buFont typeface="Arial" panose="020B0604020202020204" pitchFamily="34" charset="0"/>
              <a:buChar char="•"/>
            </a:pPr>
            <a:r>
              <a:rPr lang="de-DE"/>
              <a:t>Named entity recognition</a:t>
            </a:r>
          </a:p>
          <a:p>
            <a:pPr marL="285750" indent="-285750">
              <a:buFont typeface="Arial" panose="020B0604020202020204" pitchFamily="34" charset="0"/>
              <a:buChar char="•"/>
            </a:pPr>
            <a:r>
              <a:rPr lang="de-DE"/>
              <a:t>Sentiment Analysis</a:t>
            </a:r>
          </a:p>
          <a:p>
            <a:pPr marL="285750" indent="-285750">
              <a:buFont typeface="Arial" panose="020B0604020202020204" pitchFamily="34" charset="0"/>
              <a:buChar char="•"/>
            </a:pPr>
            <a:r>
              <a:rPr lang="de-DE"/>
              <a:t>Zusammenhänge erkennen, Schlussfolgerungen ziehen</a:t>
            </a:r>
          </a:p>
          <a:p>
            <a:endParaRPr lang="de-DE"/>
          </a:p>
          <a:p>
            <a:r>
              <a:rPr lang="de-DE"/>
              <a:t>Vergleichbare Sprachen:</a:t>
            </a:r>
          </a:p>
          <a:p>
            <a:pPr marL="285750" indent="-285750">
              <a:buFont typeface="Arial" panose="020B0604020202020204" pitchFamily="34" charset="0"/>
              <a:buChar char="•"/>
            </a:pPr>
            <a:r>
              <a:rPr lang="de-DE"/>
              <a:t>Protein-, DNA Analyse und -synthese</a:t>
            </a:r>
          </a:p>
          <a:p>
            <a:pPr marL="285750" indent="-285750">
              <a:buFont typeface="Arial" panose="020B0604020202020204" pitchFamily="34" charset="0"/>
              <a:buChar char="•"/>
            </a:pPr>
            <a:r>
              <a:rPr lang="de-DE"/>
              <a:t>Aktionssprache der Robotik</a:t>
            </a:r>
          </a:p>
          <a:p>
            <a:pPr marL="285750" indent="-285750">
              <a:buFont typeface="Arial" panose="020B0604020202020204" pitchFamily="34" charset="0"/>
              <a:buChar char="•"/>
            </a:pPr>
            <a:r>
              <a:rPr lang="de-DE"/>
              <a:t>Programmcode</a:t>
            </a:r>
          </a:p>
          <a:p>
            <a:pPr marL="285750" indent="-285750">
              <a:buFont typeface="Arial" panose="020B0604020202020204" pitchFamily="34" charset="0"/>
              <a:buChar char="•"/>
            </a:pPr>
            <a:endParaRPr lang="de-DE"/>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1077" y="791815"/>
            <a:ext cx="4939073"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7247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925" y="863822"/>
            <a:ext cx="6192688" cy="339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Wörterbücher oder Bag of Words (BOW)</a:t>
            </a:r>
          </a:p>
        </p:txBody>
      </p:sp>
      <p:sp>
        <p:nvSpPr>
          <p:cNvPr id="3" name="Textplatzhalter 2"/>
          <p:cNvSpPr>
            <a:spLocks noGrp="1"/>
          </p:cNvSpPr>
          <p:nvPr>
            <p:ph type="body" sz="quarter" idx="11"/>
          </p:nvPr>
        </p:nvSpPr>
        <p:spPr>
          <a:xfrm>
            <a:off x="360363" y="792163"/>
            <a:ext cx="10225210" cy="5328244"/>
          </a:xfrm>
        </p:spPr>
        <p:txBody>
          <a:bodyPr/>
          <a:lstStyle/>
          <a:p>
            <a:endParaRPr lang="de-DE"/>
          </a:p>
          <a:p>
            <a:endParaRPr lang="de-DE"/>
          </a:p>
          <a:p>
            <a:endParaRPr lang="de-DE"/>
          </a:p>
          <a:p>
            <a:endParaRPr lang="de-DE"/>
          </a:p>
        </p:txBody>
      </p:sp>
      <p:sp>
        <p:nvSpPr>
          <p:cNvPr id="5" name="Textfeld 4"/>
          <p:cNvSpPr txBox="1"/>
          <p:nvPr/>
        </p:nvSpPr>
        <p:spPr>
          <a:xfrm>
            <a:off x="434776" y="4032175"/>
            <a:ext cx="10369152" cy="2062103"/>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Vorteile:</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Textklassifikation möglich.</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Wörterbucher können gelabelt werden. Beispiel: Sentimentanalyse mit neuer Liste Sentiment je Wort.</a:t>
            </a:r>
          </a:p>
          <a:p>
            <a:endParaRPr lang="de-DE" sz="1600">
              <a:latin typeface="Arial" panose="020B0604020202020204" pitchFamily="34" charset="0"/>
              <a:cs typeface="Arial" panose="020B0604020202020204" pitchFamily="34" charset="0"/>
            </a:endParaRPr>
          </a:p>
          <a:p>
            <a:r>
              <a:rPr lang="de-DE" sz="1600">
                <a:latin typeface="Arial" panose="020B0604020202020204" pitchFamily="34" charset="0"/>
                <a:cs typeface="Arial" panose="020B0604020202020204" pitchFamily="34" charset="0"/>
              </a:rPr>
              <a:t>Nachteile:</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BOW kennen keine Ähnlichkeit, keine Nähe von Worten (Reihenfolge), keine Bedeutung, keine Sequenzen.</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Wort ist hier ein Unigramm. </a:t>
            </a:r>
          </a:p>
          <a:p>
            <a:pPr marL="285750" indent="-285750">
              <a:buFont typeface="Arial" panose="020B0604020202020204" pitchFamily="34" charset="0"/>
              <a:buChar char="•"/>
            </a:pPr>
            <a:endParaRPr lang="de-DE"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7453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Ausflug zu Bedeutungsvektoren</a:t>
            </a:r>
          </a:p>
        </p:txBody>
      </p:sp>
      <p:sp>
        <p:nvSpPr>
          <p:cNvPr id="3" name="Textplatzhalter 2"/>
          <p:cNvSpPr>
            <a:spLocks noGrp="1"/>
          </p:cNvSpPr>
          <p:nvPr>
            <p:ph type="body" sz="quarter" idx="11"/>
          </p:nvPr>
        </p:nvSpPr>
        <p:spPr/>
        <p:txBody>
          <a:bodyPr/>
          <a:lstStyle/>
          <a:p>
            <a:r>
              <a:rPr lang="de-DE"/>
              <a:t>Idee: Jedes Wort mit ja/nein zugehörig zu wichtigen Kategrien markieren.</a:t>
            </a:r>
          </a:p>
          <a:p>
            <a:endParaRPr lang="de-DE"/>
          </a:p>
          <a:p>
            <a:endParaRPr lang="de-DE"/>
          </a:p>
          <a:p>
            <a:r>
              <a:rPr lang="de-DE"/>
              <a:t>Vorteile:</a:t>
            </a:r>
          </a:p>
          <a:p>
            <a:pPr marL="285750" indent="-285750">
              <a:buFont typeface="Arial" panose="020B0604020202020204" pitchFamily="34" charset="0"/>
              <a:buChar char="•"/>
            </a:pPr>
            <a:r>
              <a:rPr lang="de-DE"/>
              <a:t>Erklärbar, nachvollziehbar</a:t>
            </a:r>
          </a:p>
          <a:p>
            <a:endParaRPr lang="de-DE"/>
          </a:p>
          <a:p>
            <a:r>
              <a:rPr lang="de-DE"/>
              <a:t>Nachteile:</a:t>
            </a:r>
          </a:p>
          <a:p>
            <a:pPr marL="285750" indent="-285750">
              <a:buFont typeface="Arial" panose="020B0604020202020204" pitchFamily="34" charset="0"/>
              <a:buChar char="•"/>
            </a:pPr>
            <a:r>
              <a:rPr lang="de-DE"/>
              <a:t>Wieviele, welche Kategorien?</a:t>
            </a:r>
          </a:p>
          <a:p>
            <a:pPr marL="285750" indent="-285750">
              <a:buFont typeface="Arial" panose="020B0604020202020204" pitchFamily="34" charset="0"/>
              <a:buChar char="•"/>
            </a:pPr>
            <a:r>
              <a:rPr lang="de-DE"/>
              <a:t>Überschneidungen von Kategorien?</a:t>
            </a:r>
          </a:p>
          <a:p>
            <a:endParaRPr lang="de-DE"/>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8080" y="1367879"/>
            <a:ext cx="633488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3904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Wortvektoren visualisiert</a:t>
            </a:r>
          </a:p>
        </p:txBody>
      </p:sp>
      <p:sp>
        <p:nvSpPr>
          <p:cNvPr id="3" name="Textplatzhalter 2"/>
          <p:cNvSpPr>
            <a:spLocks noGrp="1"/>
          </p:cNvSpPr>
          <p:nvPr>
            <p:ph type="body" sz="quarter" idx="11"/>
          </p:nvPr>
        </p:nvSpPr>
        <p:spPr/>
        <p:txBody>
          <a:bodyPr/>
          <a:lstStyle/>
          <a:p>
            <a:r>
              <a:rPr lang="de-DE"/>
              <a:t>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830" y="1223863"/>
            <a:ext cx="8112469"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0624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Dokument-Term Matrix</a:t>
            </a:r>
            <a:endParaRPr lang="de-DE" dirty="0"/>
          </a:p>
        </p:txBody>
      </p:sp>
      <p:sp>
        <p:nvSpPr>
          <p:cNvPr id="3" name="Textplatzhalter 2"/>
          <p:cNvSpPr>
            <a:spLocks noGrp="1"/>
          </p:cNvSpPr>
          <p:nvPr>
            <p:ph type="body" sz="quarter" idx="11"/>
          </p:nvPr>
        </p:nvSpPr>
        <p:spPr>
          <a:xfrm>
            <a:off x="360363" y="792163"/>
            <a:ext cx="6336778" cy="4608164"/>
          </a:xfrm>
        </p:spPr>
        <p:txBody>
          <a:bodyPr/>
          <a:lstStyle/>
          <a:p>
            <a:pPr marL="285750" indent="-285750">
              <a:buFont typeface="Arial" panose="020B0604020202020204" pitchFamily="34" charset="0"/>
              <a:buChar char="•"/>
            </a:pPr>
            <a:r>
              <a:rPr lang="de-DE"/>
              <a:t>zählt Häufigkeiten von Wörtern in Dokumenten aus</a:t>
            </a:r>
          </a:p>
          <a:p>
            <a:pPr marL="285750" indent="-285750">
              <a:buFont typeface="Arial" panose="020B0604020202020204" pitchFamily="34" charset="0"/>
              <a:buChar char="•"/>
            </a:pPr>
            <a:r>
              <a:rPr lang="de-DE"/>
              <a:t>one hot encoding mit Häufigkeiten</a:t>
            </a:r>
          </a:p>
          <a:p>
            <a:pPr marL="285750" indent="-285750">
              <a:buFont typeface="Arial" panose="020B0604020202020204" pitchFamily="34" charset="0"/>
              <a:buChar char="•"/>
            </a:pPr>
            <a:r>
              <a:rPr lang="de-DE"/>
              <a:t>Kookkurrenz-Matrix</a:t>
            </a:r>
          </a:p>
          <a:p>
            <a:endParaRPr lang="de-DE"/>
          </a:p>
          <a:p>
            <a:endParaRPr lang="de-DE"/>
          </a:p>
          <a:p>
            <a:r>
              <a:rPr lang="de-DE"/>
              <a:t>Vorteil:</a:t>
            </a:r>
          </a:p>
          <a:p>
            <a:pPr marL="285750" indent="-285750">
              <a:buFont typeface="Arial" panose="020B0604020202020204" pitchFamily="34" charset="0"/>
              <a:buChar char="•"/>
            </a:pPr>
            <a:r>
              <a:rPr lang="de-DE"/>
              <a:t>Ähnlichen Dokumente werden erkannt.</a:t>
            </a:r>
            <a:endParaRPr lang="de-DE" sz="1200" dirty="0"/>
          </a:p>
          <a:p>
            <a:endParaRPr lang="de-DE"/>
          </a:p>
          <a:p>
            <a:r>
              <a:rPr lang="de-DE"/>
              <a:t>Nachteile:</a:t>
            </a:r>
          </a:p>
          <a:p>
            <a:pPr marL="285750" indent="-285750">
              <a:buFont typeface="Arial" panose="020B0604020202020204" pitchFamily="34" charset="0"/>
              <a:buChar char="•"/>
            </a:pPr>
            <a:r>
              <a:rPr lang="de-DE"/>
              <a:t>Größe der Wörterbucher (corpus) bis 500k.</a:t>
            </a:r>
          </a:p>
          <a:p>
            <a:pPr marL="285750" indent="-285750">
              <a:buFont typeface="Arial" panose="020B0604020202020204" pitchFamily="34" charset="0"/>
              <a:buChar char="•"/>
            </a:pPr>
            <a:r>
              <a:rPr lang="de-DE"/>
              <a:t>Kookkurrenz kann nur syntaktische Ähnlichkeit erkennen</a:t>
            </a:r>
          </a:p>
          <a:p>
            <a:pPr marL="285750" indent="-285750">
              <a:buFont typeface="Arial" panose="020B0604020202020204" pitchFamily="34" charset="0"/>
              <a:buChar char="•"/>
            </a:pPr>
            <a:r>
              <a:rPr lang="de-DE"/>
              <a:t>Häufigkeiten der Wörter stark schief verteilt (skewed)</a:t>
            </a:r>
          </a:p>
          <a:p>
            <a:pPr marL="285750" indent="-285750">
              <a:buFont typeface="Arial" panose="020B0604020202020204" pitchFamily="34" charset="0"/>
              <a:buChar char="•"/>
            </a:pPr>
            <a:r>
              <a:rPr lang="de-DE"/>
              <a:t>Dünn besetzte Matrizen</a:t>
            </a:r>
          </a:p>
          <a:p>
            <a:endParaRPr lang="de-DE" dirty="0"/>
          </a:p>
          <a:p>
            <a:endParaRPr lang="de-DE" dirty="0"/>
          </a:p>
          <a:p>
            <a:endParaRPr lang="de-DE" dirty="0"/>
          </a:p>
          <a:p>
            <a:endParaRPr lang="de-DE" dirty="0"/>
          </a:p>
        </p:txBody>
      </p:sp>
      <p:sp>
        <p:nvSpPr>
          <p:cNvPr id="5" name="Textplatzhalter 2"/>
          <p:cNvSpPr txBox="1">
            <a:spLocks/>
          </p:cNvSpPr>
          <p:nvPr/>
        </p:nvSpPr>
        <p:spPr>
          <a:xfrm>
            <a:off x="6481117" y="3816151"/>
            <a:ext cx="4464496" cy="2232248"/>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endParaRPr lang="de-DE"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3263" y="1151856"/>
            <a:ext cx="6969035"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94" y="2664023"/>
            <a:ext cx="457983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8345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Term-Term Matrix</a:t>
            </a:r>
          </a:p>
          <a:p>
            <a:endParaRPr lang="de-DE" dirty="0"/>
          </a:p>
        </p:txBody>
      </p:sp>
      <p:sp>
        <p:nvSpPr>
          <p:cNvPr id="3" name="Textplatzhalter 2"/>
          <p:cNvSpPr>
            <a:spLocks noGrp="1"/>
          </p:cNvSpPr>
          <p:nvPr>
            <p:ph type="body" sz="quarter" idx="11"/>
          </p:nvPr>
        </p:nvSpPr>
        <p:spPr>
          <a:xfrm>
            <a:off x="360363" y="792163"/>
            <a:ext cx="6840834" cy="5256236"/>
          </a:xfrm>
        </p:spPr>
        <p:txBody>
          <a:bodyPr/>
          <a:lstStyle/>
          <a:p>
            <a:r>
              <a:rPr lang="de-DE"/>
              <a:t>Idee : Ähnliche Worte sind im </a:t>
            </a:r>
            <a:r>
              <a:rPr lang="de-DE" dirty="0"/>
              <a:t>Text </a:t>
            </a:r>
            <a:r>
              <a:rPr lang="de-DE"/>
              <a:t>syntaktisch nahe.</a:t>
            </a:r>
            <a:endParaRPr lang="de-DE" dirty="0"/>
          </a:p>
          <a:p>
            <a:r>
              <a:rPr lang="de-DE"/>
              <a:t>Für </a:t>
            </a:r>
            <a:r>
              <a:rPr lang="de-DE" dirty="0"/>
              <a:t>jedes </a:t>
            </a:r>
            <a:r>
              <a:rPr lang="de-DE"/>
              <a:t>Wort werden </a:t>
            </a:r>
            <a:r>
              <a:rPr lang="de-DE" dirty="0"/>
              <a:t>die </a:t>
            </a:r>
            <a:r>
              <a:rPr lang="de-DE"/>
              <a:t>Nachbarn in einem Textfenster ausgezählt. Hier Fenstergröße 1 nach rechts und links.</a:t>
            </a:r>
            <a:endParaRPr lang="de-DE" dirty="0"/>
          </a:p>
          <a:p>
            <a:endParaRPr lang="de-DE"/>
          </a:p>
          <a:p>
            <a:endParaRPr lang="de-DE"/>
          </a:p>
          <a:p>
            <a:endParaRPr lang="de-DE"/>
          </a:p>
          <a:p>
            <a:endParaRPr lang="de-DE"/>
          </a:p>
          <a:p>
            <a:endParaRPr lang="de-DE"/>
          </a:p>
          <a:p>
            <a:r>
              <a:rPr lang="de-DE"/>
              <a:t>Entstehen ähnliche Vektorrichtungen bei ähnlicher Bedeutung?</a:t>
            </a:r>
            <a:endParaRPr lang="de-DE"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1478" y="3672135"/>
            <a:ext cx="3522354"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25" y="1727919"/>
            <a:ext cx="6637022"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8225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Term-Term Vektoren und der Winkelabstand</a:t>
            </a:r>
          </a:p>
          <a:p>
            <a:endParaRPr lang="de-DE" dirty="0"/>
          </a:p>
        </p:txBody>
      </p:sp>
      <p:sp>
        <p:nvSpPr>
          <p:cNvPr id="3" name="Textplatzhalter 2"/>
          <p:cNvSpPr>
            <a:spLocks noGrp="1"/>
          </p:cNvSpPr>
          <p:nvPr>
            <p:ph type="body" sz="quarter" idx="11"/>
          </p:nvPr>
        </p:nvSpPr>
        <p:spPr>
          <a:xfrm>
            <a:off x="360363" y="792163"/>
            <a:ext cx="5400674" cy="5327650"/>
          </a:xfrm>
        </p:spPr>
        <p:txBody>
          <a:bodyPr/>
          <a:lstStyle/>
          <a:p>
            <a:endParaRPr lang="de-DE"/>
          </a:p>
          <a:p>
            <a:endParaRPr lang="de-DE"/>
          </a:p>
          <a:p>
            <a:r>
              <a:rPr lang="de-DE"/>
              <a:t>Ähnlichkeit von Worten als Cosinus Abstandsmaß.</a:t>
            </a:r>
          </a:p>
          <a:p>
            <a:endParaRPr lang="de-DE"/>
          </a:p>
          <a:p>
            <a:r>
              <a:rPr lang="de-DE"/>
              <a:t>Da häufige Worte sehr lange, seltene sehr kurze Vektoren haben, wird das normalisiere Skalarprodukt verwendet:</a:t>
            </a:r>
          </a:p>
          <a:p>
            <a:endParaRPr lang="de-DE"/>
          </a:p>
          <a:p>
            <a:endParaRPr lang="de-DE"/>
          </a:p>
          <a:p>
            <a:endParaRPr lang="de-DE"/>
          </a:p>
          <a:p>
            <a:r>
              <a:rPr lang="de-DE"/>
              <a:t>Beispiel:</a:t>
            </a:r>
          </a:p>
          <a:p>
            <a:endParaRPr lang="de-DE"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3325" y="863823"/>
            <a:ext cx="2572692" cy="184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621" y="2705849"/>
            <a:ext cx="1440161" cy="56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453" y="3744143"/>
            <a:ext cx="5447434" cy="99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9149" y="3226891"/>
            <a:ext cx="4539251" cy="179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0095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N-Gram Language Models</a:t>
            </a:r>
          </a:p>
        </p:txBody>
      </p:sp>
      <p:sp>
        <p:nvSpPr>
          <p:cNvPr id="3" name="Textplatzhalter 2"/>
          <p:cNvSpPr>
            <a:spLocks noGrp="1"/>
          </p:cNvSpPr>
          <p:nvPr>
            <p:ph type="body" sz="quarter" idx="11"/>
          </p:nvPr>
        </p:nvSpPr>
        <p:spPr>
          <a:xfrm>
            <a:off x="360363" y="792163"/>
            <a:ext cx="10729266" cy="3095996"/>
          </a:xfrm>
        </p:spPr>
        <p:txBody>
          <a:bodyPr/>
          <a:lstStyle/>
          <a:p>
            <a:r>
              <a:rPr lang="de-DE"/>
              <a:t>N-Gram Sprachmodelle bassieren auf den ausgezählten Häufigkeiten in Kookkurrenzmatrizen, also bekannten Wahrscheinlichkeiten für ein nächstes Wort (probability distributions).</a:t>
            </a:r>
          </a:p>
          <a:p>
            <a:endParaRPr lang="de-DE"/>
          </a:p>
          <a:p>
            <a:r>
              <a:rPr lang="de-DE"/>
              <a:t>Beispiel :</a:t>
            </a:r>
          </a:p>
          <a:p>
            <a:r>
              <a:rPr lang="de-DE"/>
              <a:t>„Der Student öffnet sein &lt;beliebiges, passendes Wort&gt;“  soll 1000x in den Trainingsdaten repräsentiert sein.</a:t>
            </a:r>
          </a:p>
          <a:p>
            <a:r>
              <a:rPr lang="de-DE"/>
              <a:t>„Der Student öffnet sein Buch“ 400x -&gt; p = 0,4 für Buch</a:t>
            </a:r>
          </a:p>
          <a:p>
            <a:r>
              <a:rPr lang="de-DE"/>
              <a:t>„Der Student öffnet sein Hemd“ 1x -&gt; p = 0,001 für Hemd</a:t>
            </a:r>
          </a:p>
          <a:p>
            <a:endParaRPr lang="de-DE"/>
          </a:p>
          <a:p>
            <a:r>
              <a:rPr lang="de-DE"/>
              <a:t>Vorteile : </a:t>
            </a:r>
          </a:p>
          <a:p>
            <a:pPr marL="285750" indent="-285750">
              <a:buFont typeface="Arial" panose="020B0604020202020204" pitchFamily="34" charset="0"/>
              <a:buChar char="•"/>
            </a:pPr>
            <a:r>
              <a:rPr lang="de-DE"/>
              <a:t>Standard bis ca 2003</a:t>
            </a:r>
          </a:p>
          <a:p>
            <a:pPr marL="285750" indent="-285750">
              <a:buFont typeface="Arial" panose="020B0604020202020204" pitchFamily="34" charset="0"/>
              <a:buChar char="•"/>
            </a:pPr>
            <a:r>
              <a:rPr lang="de-DE"/>
              <a:t>Schnelle Erkennung gleicher Texte</a:t>
            </a:r>
          </a:p>
          <a:p>
            <a:pPr marL="285750" indent="-285750">
              <a:buFont typeface="Arial" panose="020B0604020202020204" pitchFamily="34" charset="0"/>
              <a:buChar char="•"/>
            </a:pPr>
            <a:endParaRPr lang="de-DE"/>
          </a:p>
          <a:p>
            <a:endParaRPr lang="de-DE"/>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1277" y="2592015"/>
            <a:ext cx="3071812" cy="295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349775" y="4278698"/>
            <a:ext cx="7416824" cy="1815882"/>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Nachteile :</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Sehr dünne Matrizen, viel Speicherverbrauch </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Unbekannte Sequenzen und Wörter sind nicht abgebildet und nicht vorhersagbar</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Generierter Text in häufig inkohärent (ohne Sinn)</a:t>
            </a:r>
          </a:p>
          <a:p>
            <a:pPr marL="285750" indent="-285750">
              <a:buFont typeface="Arial" panose="020B0604020202020204" pitchFamily="34" charset="0"/>
              <a:buChar char="•"/>
            </a:pPr>
            <a:endParaRPr lang="de-DE" sz="1600">
              <a:latin typeface="Arial" panose="020B0604020202020204" pitchFamily="34" charset="0"/>
              <a:cs typeface="Arial" panose="020B0604020202020204" pitchFamily="34" charset="0"/>
            </a:endParaRPr>
          </a:p>
          <a:p>
            <a:endParaRPr lang="de-DE" sz="1600" b="1" dirty="0">
              <a:latin typeface="Calibri" panose="020F0502020204030204" pitchFamily="34" charset="0"/>
              <a:cs typeface="Calibri" panose="020F0502020204030204" pitchFamily="34" charset="0"/>
            </a:endParaRPr>
          </a:p>
        </p:txBody>
      </p:sp>
      <p:sp>
        <p:nvSpPr>
          <p:cNvPr id="5" name="Textfeld 4"/>
          <p:cNvSpPr txBox="1"/>
          <p:nvPr/>
        </p:nvSpPr>
        <p:spPr>
          <a:xfrm>
            <a:off x="7777261" y="5509805"/>
            <a:ext cx="2376264" cy="584775"/>
          </a:xfrm>
          <a:prstGeom prst="rect">
            <a:avLst/>
          </a:prstGeom>
          <a:noFill/>
        </p:spPr>
        <p:txBody>
          <a:bodyPr wrap="square" rtlCol="0">
            <a:spAutoFit/>
          </a:bodyPr>
          <a:lstStyle/>
          <a:p>
            <a:r>
              <a:rPr lang="de-DE" sz="1600">
                <a:latin typeface="Calibri" panose="020F0502020204030204" pitchFamily="34" charset="0"/>
                <a:cs typeface="Calibri" panose="020F0502020204030204" pitchFamily="34" charset="0"/>
              </a:rPr>
              <a:t>Häufigkeiten für „N-Gram“ in Google Books</a:t>
            </a:r>
            <a:endParaRPr lang="de-D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966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TF-IDF: Term Frequency – Inverse Document Frequency</a:t>
            </a:r>
          </a:p>
          <a:p>
            <a:endParaRPr lang="de-DE"/>
          </a:p>
        </p:txBody>
      </p:sp>
      <p:sp>
        <p:nvSpPr>
          <p:cNvPr id="3" name="Textplatzhalter 2"/>
          <p:cNvSpPr>
            <a:spLocks noGrp="1"/>
          </p:cNvSpPr>
          <p:nvPr>
            <p:ph type="body" sz="quarter" idx="11"/>
          </p:nvPr>
        </p:nvSpPr>
        <p:spPr>
          <a:xfrm>
            <a:off x="360363" y="792163"/>
            <a:ext cx="4968626" cy="1799852"/>
          </a:xfrm>
        </p:spPr>
        <p:txBody>
          <a:bodyPr/>
          <a:lstStyle/>
          <a:p>
            <a:r>
              <a:rPr lang="de-DE"/>
              <a:t>TF-IDF ist eine Gewichtung, um seltene Worten in wenigen Dokumenten mehr Gewicht zu verleihen.</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6981" y="863823"/>
            <a:ext cx="5897456"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09" y="1378273"/>
            <a:ext cx="3039597" cy="49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517" y="1799927"/>
            <a:ext cx="1839838" cy="58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211" y="2520007"/>
            <a:ext cx="187875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5256982" y="2613501"/>
            <a:ext cx="5760640" cy="1508105"/>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Die TF-IDF Gewichte in Tabelle oben sind für die Wörter good und, weniger, für fool deutlich reduziert.</a:t>
            </a:r>
          </a:p>
          <a:p>
            <a:endParaRPr lang="de-DE" sz="1600">
              <a:latin typeface="Arial" panose="020B0604020202020204" pitchFamily="34" charset="0"/>
              <a:cs typeface="Arial" panose="020B0604020202020204" pitchFamily="34" charset="0"/>
            </a:endParaRPr>
          </a:p>
          <a:p>
            <a:endParaRPr lang="de-DE" sz="1600">
              <a:latin typeface="Arial" panose="020B0604020202020204" pitchFamily="34" charset="0"/>
              <a:cs typeface="Arial" panose="020B0604020202020204" pitchFamily="34" charset="0"/>
            </a:endParaRPr>
          </a:p>
          <a:p>
            <a:r>
              <a:rPr lang="de-DE" sz="1200">
                <a:latin typeface="Arial" panose="020B0604020202020204" pitchFamily="34" charset="0"/>
                <a:cs typeface="Arial" panose="020B0604020202020204" pitchFamily="34" charset="0"/>
              </a:rPr>
              <a:t>Zum Vergleich Dokument.Term Matrix von eben:</a:t>
            </a:r>
          </a:p>
          <a:p>
            <a:endParaRPr lang="de-DE" sz="1600" dirty="0">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6460" y="3888159"/>
            <a:ext cx="5818498" cy="102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923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Bilden Sie BOW, Uni- und Bigramme aus einem Text.</a:t>
            </a:r>
          </a:p>
        </p:txBody>
      </p:sp>
      <p:sp>
        <p:nvSpPr>
          <p:cNvPr id="5" name="Textplatzhalter 4"/>
          <p:cNvSpPr>
            <a:spLocks noGrp="1"/>
          </p:cNvSpPr>
          <p:nvPr>
            <p:ph type="body" sz="quarter" idx="11"/>
          </p:nvPr>
        </p:nvSpPr>
        <p:spPr/>
        <p:txBody>
          <a:bodyPr/>
          <a:lstStyle/>
          <a:p>
            <a:r>
              <a:rPr lang="de-DE"/>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829" y="719807"/>
            <a:ext cx="7030194" cy="5278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882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Integrations- und Aktivierungsfunktion</a:t>
            </a:r>
          </a:p>
        </p:txBody>
      </p:sp>
      <p:sp>
        <p:nvSpPr>
          <p:cNvPr id="3" name="Textplatzhalter 2"/>
          <p:cNvSpPr>
            <a:spLocks noGrp="1"/>
          </p:cNvSpPr>
          <p:nvPr>
            <p:ph type="body" sz="quarter" idx="11"/>
          </p:nvPr>
        </p:nvSpPr>
        <p:spPr>
          <a:xfrm>
            <a:off x="360363" y="804519"/>
            <a:ext cx="10822512" cy="5327650"/>
          </a:xfrm>
        </p:spPr>
        <p:txBody>
          <a:bodyPr/>
          <a:lstStyle/>
          <a:p>
            <a:r>
              <a:rPr lang="de-DE"/>
              <a:t>Das </a:t>
            </a:r>
            <a:r>
              <a:rPr lang="de-DE" err="1"/>
              <a:t>Perzeptron</a:t>
            </a:r>
            <a:r>
              <a:rPr lang="de-DE"/>
              <a:t> besteht aus zwei Teilen, die nacheinander als</a:t>
            </a:r>
          </a:p>
          <a:p>
            <a:r>
              <a:rPr lang="de-DE"/>
              <a:t>Funktion angewendet werden. </a:t>
            </a:r>
          </a:p>
          <a:p>
            <a:endParaRPr lang="de-DE"/>
          </a:p>
          <a:p>
            <a:endParaRPr lang="de-DE"/>
          </a:p>
          <a:p>
            <a:r>
              <a:rPr lang="de-DE"/>
              <a:t>Die </a:t>
            </a:r>
            <a:r>
              <a:rPr lang="de-DE" b="1"/>
              <a:t>Integrationsfunktion</a:t>
            </a:r>
            <a:r>
              <a:rPr lang="de-DE"/>
              <a:t> summiert alle Eingaben. </a:t>
            </a:r>
          </a:p>
          <a:p>
            <a:endParaRPr lang="de-DE"/>
          </a:p>
          <a:p>
            <a:r>
              <a:rPr lang="de-DE"/>
              <a:t>Die </a:t>
            </a:r>
            <a:r>
              <a:rPr lang="de-DE" b="1"/>
              <a:t>Aktivierungsfunktion</a:t>
            </a:r>
            <a:r>
              <a:rPr lang="de-DE"/>
              <a:t> ist meist eine Schwellwertfunktion. </a:t>
            </a:r>
          </a:p>
          <a:p>
            <a:r>
              <a:rPr lang="de-DE"/>
              <a:t>Sie bildet die Summe der Eingaben auf einen Ausgabewert ab.</a:t>
            </a:r>
          </a:p>
          <a:p>
            <a:r>
              <a:rPr lang="de-DE"/>
              <a:t> </a:t>
            </a:r>
          </a:p>
          <a:p>
            <a:r>
              <a:rPr lang="de-DE"/>
              <a:t>Einfachste Aktivierungsfunktion ist die Identitätsfunktion         oder die Treppenfunktion:</a:t>
            </a:r>
          </a:p>
          <a:p>
            <a:endParaRPr lang="de-DE"/>
          </a:p>
          <a:p>
            <a:endParaRPr lang="de-DE"/>
          </a:p>
          <a:p>
            <a:endParaRPr lang="de-DE"/>
          </a:p>
          <a:p>
            <a:endParaRPr lang="de-DE"/>
          </a:p>
          <a:p>
            <a:endParaRPr lang="de-DE"/>
          </a:p>
          <a:p>
            <a:r>
              <a:rPr lang="de-DE"/>
              <a:t>Bei einfachen Netzen bilden Sie die Grundlage für eine lineare Regressions- oder eine Klassifikationsausgabe.</a:t>
            </a:r>
          </a:p>
          <a:p>
            <a:endParaRPr lang="de-DE"/>
          </a:p>
          <a:p>
            <a:endParaRPr lang="de-DE"/>
          </a:p>
          <a:p>
            <a:endParaRPr lang="de-DE"/>
          </a:p>
          <a:p>
            <a:endParaRPr lang="de-DE"/>
          </a:p>
        </p:txBody>
      </p:sp>
      <p:pic>
        <p:nvPicPr>
          <p:cNvPr id="4" name="Grafik 3"/>
          <p:cNvPicPr/>
          <p:nvPr/>
        </p:nvPicPr>
        <p:blipFill>
          <a:blip r:embed="rId3"/>
          <a:stretch>
            <a:fillRect/>
          </a:stretch>
        </p:blipFill>
        <p:spPr bwMode="auto">
          <a:xfrm>
            <a:off x="7201197" y="719807"/>
            <a:ext cx="3981678" cy="2592288"/>
          </a:xfrm>
          <a:prstGeom prst="rect">
            <a:avLst/>
          </a:prstGeom>
        </p:spPr>
      </p:pic>
      <p:pic>
        <p:nvPicPr>
          <p:cNvPr id="92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2420" y="3816151"/>
            <a:ext cx="1221997" cy="126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1202" y="3924545"/>
            <a:ext cx="1455069" cy="104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427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Kann mit größeren N-Grammen mehr Kontext erfasst werden?</a:t>
            </a:r>
          </a:p>
        </p:txBody>
      </p:sp>
      <p:sp>
        <p:nvSpPr>
          <p:cNvPr id="5" name="Textplatzhalter 4"/>
          <p:cNvSpPr>
            <a:spLocks noGrp="1"/>
          </p:cNvSpPr>
          <p:nvPr>
            <p:ph type="body" sz="quarter" idx="11"/>
          </p:nvPr>
        </p:nvSpPr>
        <p:spPr/>
        <p:txBody>
          <a:bodyPr/>
          <a:lstStyle/>
          <a:p>
            <a:r>
              <a:rPr lang="en-US"/>
              <a:t>Gegeben sind 3 Dokumente mit 1 Satz.</a:t>
            </a:r>
          </a:p>
          <a:p>
            <a:endParaRPr lang="en-US"/>
          </a:p>
          <a:p>
            <a:r>
              <a:rPr lang="en-US"/>
              <a:t>Document-1: The cat chased a mouse. </a:t>
            </a:r>
          </a:p>
          <a:p>
            <a:r>
              <a:rPr lang="en-US"/>
              <a:t>Document-2: The mouse chased a cat. </a:t>
            </a:r>
          </a:p>
          <a:p>
            <a:r>
              <a:rPr lang="en-US"/>
              <a:t>Document-3: The cat chased a rat </a:t>
            </a:r>
            <a:br>
              <a:rPr lang="en-US"/>
            </a:br>
            <a:endParaRPr lang="en-US"/>
          </a:p>
          <a:p>
            <a:pPr marL="342900" indent="-342900">
              <a:buFont typeface="+mj-lt"/>
              <a:buAutoNum type="arabicPeriod"/>
            </a:pPr>
            <a:r>
              <a:rPr lang="en-US"/>
              <a:t>Kann ein Unigramm Bag of Words Unterschiede der Dokumente feststellen?</a:t>
            </a:r>
          </a:p>
          <a:p>
            <a:pPr marL="342900" indent="-342900">
              <a:buFont typeface="+mj-lt"/>
              <a:buAutoNum type="arabicPeriod"/>
            </a:pPr>
            <a:endParaRPr lang="en-US"/>
          </a:p>
          <a:p>
            <a:pPr marL="342900" indent="-342900">
              <a:buFont typeface="+mj-lt"/>
              <a:buAutoNum type="arabicPeriod"/>
            </a:pPr>
            <a:r>
              <a:rPr lang="en-US"/>
              <a:t>Geht dies mit Bigrammen?</a:t>
            </a:r>
            <a:endParaRPr lang="de-DE"/>
          </a:p>
        </p:txBody>
      </p:sp>
    </p:spTree>
    <p:extLst>
      <p:ext uri="{BB962C8B-B14F-4D97-AF65-F5344CB8AC3E}">
        <p14:creationId xmlns:p14="http://schemas.microsoft.com/office/powerpoint/2010/main" val="2089782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One-Hot Encoding</a:t>
            </a:r>
          </a:p>
        </p:txBody>
      </p:sp>
      <p:sp>
        <p:nvSpPr>
          <p:cNvPr id="3" name="Textplatzhalter 2"/>
          <p:cNvSpPr>
            <a:spLocks noGrp="1"/>
          </p:cNvSpPr>
          <p:nvPr>
            <p:ph type="body" sz="quarter" idx="11"/>
          </p:nvPr>
        </p:nvSpPr>
        <p:spPr>
          <a:xfrm>
            <a:off x="360363" y="792163"/>
            <a:ext cx="4392562" cy="5472260"/>
          </a:xfrm>
        </p:spPr>
        <p:txBody>
          <a:bodyPr/>
          <a:lstStyle/>
          <a:p>
            <a:pPr marL="285750" indent="-285750">
              <a:buFont typeface="Arial" panose="020B0604020202020204" pitchFamily="34" charset="0"/>
              <a:buChar char="•"/>
            </a:pPr>
            <a:r>
              <a:rPr lang="de-DE"/>
              <a:t>Bekannt aus der Codierung kategorialer Variablen.</a:t>
            </a:r>
          </a:p>
          <a:p>
            <a:pPr marL="285750" indent="-285750">
              <a:buFont typeface="Arial" panose="020B0604020202020204" pitchFamily="34" charset="0"/>
              <a:buChar char="•"/>
            </a:pPr>
            <a:r>
              <a:rPr lang="de-DE"/>
              <a:t>Jedes Wort wird zu einem Vektor im Raum aller Wörter eines Corpus.</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Die Einführung eines Wörterbuches als Bezug ermöglicht es jedes Wort als gleich langen one hot encoded Inputvektor zu verstehen.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Klassische FNN verlangen einen immer gleich langen Inputvektor.</a:t>
            </a:r>
          </a:p>
          <a:p>
            <a:pPr marL="285750" indent="-285750">
              <a:buFont typeface="Arial" panose="020B0604020202020204" pitchFamily="34" charset="0"/>
              <a:buChar char="•"/>
            </a:pPr>
            <a:endParaRPr lang="de-DE"/>
          </a:p>
        </p:txBody>
      </p:sp>
      <p:pic>
        <p:nvPicPr>
          <p:cNvPr id="4098" name="Picture 2" descr="one hot enco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2965" y="2231975"/>
            <a:ext cx="5851205"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114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Datenvorbereitung für Text</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Text Extraction, Web crawler, Parsing</a:t>
            </a:r>
          </a:p>
          <a:p>
            <a:pPr marL="285750" indent="-285750">
              <a:buFont typeface="Arial" panose="020B0604020202020204" pitchFamily="34" charset="0"/>
              <a:buChar char="•"/>
            </a:pPr>
            <a:r>
              <a:rPr lang="de-DE"/>
              <a:t>Sentence Segmentation</a:t>
            </a:r>
          </a:p>
          <a:p>
            <a:pPr marL="861822" lvl="1" indent="-285750">
              <a:buFont typeface="Arial" panose="020B0604020202020204" pitchFamily="34" charset="0"/>
              <a:buChar char="•"/>
            </a:pPr>
            <a:r>
              <a:rPr lang="de-DE"/>
              <a:t>In Mehrsprachentexten müssen die Satzentsprechungen gefunden werden  (Alignment).</a:t>
            </a:r>
          </a:p>
          <a:p>
            <a:pPr marL="861822" lvl="1" indent="-285750">
              <a:buFont typeface="Arial" panose="020B0604020202020204" pitchFamily="34" charset="0"/>
              <a:buChar char="•"/>
            </a:pPr>
            <a:r>
              <a:rPr lang="de-DE"/>
              <a:t>Satzstart- und -endezeichen</a:t>
            </a:r>
          </a:p>
          <a:p>
            <a:pPr marL="285750" indent="-285750">
              <a:buFont typeface="Arial" panose="020B0604020202020204" pitchFamily="34" charset="0"/>
              <a:buChar char="•"/>
            </a:pPr>
            <a:r>
              <a:rPr lang="de-DE"/>
              <a:t>Tokenization</a:t>
            </a:r>
          </a:p>
          <a:p>
            <a:pPr marL="861822" lvl="1" indent="-285750">
              <a:buFont typeface="Arial" panose="020B0604020202020204" pitchFamily="34" charset="0"/>
              <a:buChar char="•"/>
            </a:pPr>
            <a:r>
              <a:rPr lang="de-DE"/>
              <a:t>Einheitliche Groß-/Kleinschreibung (case folding)</a:t>
            </a:r>
          </a:p>
          <a:p>
            <a:pPr marL="861822" lvl="1" indent="-285750">
              <a:buFont typeface="Arial" panose="020B0604020202020204" pitchFamily="34" charset="0"/>
              <a:buChar char="•"/>
            </a:pPr>
            <a:r>
              <a:rPr lang="de-DE"/>
              <a:t>Irrelevante Stoppwörter entfernen</a:t>
            </a:r>
          </a:p>
          <a:p>
            <a:pPr marL="861822" lvl="1" indent="-285750">
              <a:buFont typeface="Arial" panose="020B0604020202020204" pitchFamily="34" charset="0"/>
              <a:buChar char="•"/>
            </a:pPr>
            <a:r>
              <a:rPr lang="de-DE"/>
              <a:t>Heuristische Rückführung auf Stammformen (stemming, case-folding, punctuation)</a:t>
            </a:r>
          </a:p>
          <a:p>
            <a:pPr marL="861822" lvl="1" indent="-285750">
              <a:buFont typeface="Arial" panose="020B0604020202020204" pitchFamily="34" charset="0"/>
              <a:buChar char="•"/>
            </a:pPr>
            <a:r>
              <a:rPr lang="de-DE"/>
              <a:t>Lexikon- und morphembasierte Rückführung auf Stammform (lemmatization)</a:t>
            </a:r>
          </a:p>
          <a:p>
            <a:pPr marL="861822" lvl="1" indent="-285750">
              <a:buFont typeface="Arial" panose="020B0604020202020204" pitchFamily="34" charset="0"/>
              <a:buChar char="•"/>
            </a:pPr>
            <a:r>
              <a:rPr lang="de-DE"/>
              <a:t>byte-pair encoding </a:t>
            </a:r>
          </a:p>
          <a:p>
            <a:pPr marL="285750" indent="-285750">
              <a:buFont typeface="Arial" panose="020B0604020202020204" pitchFamily="34" charset="0"/>
              <a:buChar char="•"/>
            </a:pPr>
            <a:r>
              <a:rPr lang="de-DE"/>
              <a:t>Frequency-based normalization</a:t>
            </a:r>
          </a:p>
          <a:p>
            <a:pPr marL="285750" indent="-285750">
              <a:buFont typeface="Arial" panose="020B0604020202020204" pitchFamily="34" charset="0"/>
              <a:buChar char="•"/>
            </a:pPr>
            <a:r>
              <a:rPr lang="de-DE" smtClean="0"/>
              <a:t>Part </a:t>
            </a:r>
            <a:r>
              <a:rPr lang="de-DE"/>
              <a:t>of Speech (POS) Tagging</a:t>
            </a:r>
          </a:p>
          <a:p>
            <a:pPr marL="285750" indent="-285750">
              <a:buFont typeface="Arial" panose="020B0604020202020204" pitchFamily="34" charset="0"/>
              <a:buChar char="•"/>
            </a:pPr>
            <a:r>
              <a:rPr lang="de-DE"/>
              <a:t>Dependency Parser</a:t>
            </a:r>
          </a:p>
          <a:p>
            <a:pPr marL="285750" indent="-285750">
              <a:buFont typeface="Arial" panose="020B0604020202020204" pitchFamily="34" charset="0"/>
              <a:buChar char="•"/>
            </a:pPr>
            <a:r>
              <a:rPr lang="de-DE" smtClean="0"/>
              <a:t>One </a:t>
            </a:r>
            <a:r>
              <a:rPr lang="de-DE"/>
              <a:t>hot encoding</a:t>
            </a:r>
          </a:p>
          <a:p>
            <a:pPr marL="285750" indent="-285750">
              <a:buFont typeface="Arial" panose="020B0604020202020204" pitchFamily="34" charset="0"/>
              <a:buChar char="•"/>
            </a:pPr>
            <a:r>
              <a:rPr lang="de-DE"/>
              <a:t>Representation as Embedding </a:t>
            </a:r>
          </a:p>
          <a:p>
            <a:pPr marL="285750" indent="-285750">
              <a:buFont typeface="Arial" panose="020B0604020202020204" pitchFamily="34" charset="0"/>
              <a:buChar char="•"/>
            </a:pPr>
            <a:endParaRPr lang="de-DE"/>
          </a:p>
        </p:txBody>
      </p:sp>
    </p:spTree>
    <p:extLst>
      <p:ext uri="{BB962C8B-B14F-4D97-AF65-F5344CB8AC3E}">
        <p14:creationId xmlns:p14="http://schemas.microsoft.com/office/powerpoint/2010/main" val="3105606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Praxis Spam Klassifikation</a:t>
            </a:r>
          </a:p>
          <a:p>
            <a:endParaRPr lang="de-DE"/>
          </a:p>
        </p:txBody>
      </p:sp>
      <p:sp>
        <p:nvSpPr>
          <p:cNvPr id="3" name="Textplatzhalter 2"/>
          <p:cNvSpPr>
            <a:spLocks noGrp="1"/>
          </p:cNvSpPr>
          <p:nvPr>
            <p:ph type="body" sz="quarter" idx="11"/>
          </p:nvPr>
        </p:nvSpPr>
        <p:spPr/>
        <p:txBody>
          <a:bodyPr/>
          <a:lstStyle/>
          <a:p>
            <a:r>
              <a:rPr lang="de-DE"/>
              <a:t>Spam-Ham byHand vs pycaret.ipynb</a:t>
            </a:r>
          </a:p>
          <a:p>
            <a:pPr marL="285750" indent="-285750">
              <a:buFont typeface="Arial" panose="020B0604020202020204" pitchFamily="34" charset="0"/>
              <a:buChar char="•"/>
            </a:pPr>
            <a:r>
              <a:rPr lang="de-DE"/>
              <a:t>mit Worthäufigkeiten</a:t>
            </a:r>
          </a:p>
          <a:p>
            <a:pPr marL="285750" indent="-285750">
              <a:buFont typeface="Arial" panose="020B0604020202020204" pitchFamily="34" charset="0"/>
              <a:buChar char="•"/>
            </a:pPr>
            <a:r>
              <a:rPr lang="de-DE"/>
              <a:t>Handcrafted mit 4 sklearn Classifier</a:t>
            </a:r>
          </a:p>
          <a:p>
            <a:pPr marL="285750" indent="-285750">
              <a:buFont typeface="Arial" panose="020B0604020202020204" pitchFamily="34" charset="0"/>
              <a:buChar char="•"/>
            </a:pPr>
            <a:r>
              <a:rPr lang="de-DE"/>
              <a:t>AutoML mit pycaret</a:t>
            </a:r>
          </a:p>
          <a:p>
            <a:pPr marL="285750" indent="-285750">
              <a:buFont typeface="Arial" panose="020B0604020202020204" pitchFamily="34" charset="0"/>
              <a:buChar char="•"/>
            </a:pPr>
            <a:r>
              <a:rPr lang="de-DE"/>
              <a:t>Depreciated Datenprofil aus pandas</a:t>
            </a:r>
          </a:p>
          <a:p>
            <a:endParaRPr lang="de-DE"/>
          </a:p>
          <a:p>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157" y="859479"/>
            <a:ext cx="3444429" cy="1197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49" y="2736031"/>
            <a:ext cx="3489772" cy="3370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5341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word2vec</a:t>
            </a:r>
          </a:p>
        </p:txBody>
      </p:sp>
      <p:sp>
        <p:nvSpPr>
          <p:cNvPr id="3" name="Textplatzhalter 2"/>
          <p:cNvSpPr>
            <a:spLocks noGrp="1"/>
          </p:cNvSpPr>
          <p:nvPr>
            <p:ph type="body" sz="quarter" idx="11"/>
          </p:nvPr>
        </p:nvSpPr>
        <p:spPr>
          <a:xfrm>
            <a:off x="360363" y="791815"/>
            <a:ext cx="5832722" cy="5327998"/>
          </a:xfrm>
        </p:spPr>
        <p:txBody>
          <a:bodyPr/>
          <a:lstStyle/>
          <a:p>
            <a:pPr marL="285750" indent="-285750">
              <a:buFont typeface="Arial" panose="020B0604020202020204" pitchFamily="34" charset="0"/>
              <a:buChar char="•"/>
            </a:pPr>
            <a:r>
              <a:rPr lang="de-DE"/>
              <a:t>Embedding als Projektion eines one hot encoded Wortes auf einen kleinen Vektor.</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Einfache Sprachmodelle sind möglich:</a:t>
            </a:r>
          </a:p>
          <a:p>
            <a:pPr marL="861822" lvl="1" indent="-285750">
              <a:buFont typeface="Arial" panose="020B0604020202020204" pitchFamily="34" charset="0"/>
              <a:buChar char="•"/>
            </a:pPr>
            <a:r>
              <a:rPr lang="de-DE"/>
              <a:t>Vorhersage nächstes Wort</a:t>
            </a:r>
          </a:p>
          <a:p>
            <a:pPr marL="861822" lvl="1" indent="-285750">
              <a:buFont typeface="Arial" panose="020B0604020202020204" pitchFamily="34" charset="0"/>
              <a:buChar char="•"/>
            </a:pPr>
            <a:r>
              <a:rPr lang="de-DE"/>
              <a:t>Klassifikation von Texten mit Text embeddings</a:t>
            </a:r>
          </a:p>
          <a:p>
            <a:pPr marL="861822" lvl="1" indent="-285750">
              <a:buFont typeface="Arial" panose="020B0604020202020204" pitchFamily="34" charset="0"/>
              <a:buChar char="•"/>
            </a:pPr>
            <a:endParaRPr lang="de-DE"/>
          </a:p>
          <a:p>
            <a:pPr marL="285750" indent="-285750">
              <a:buFont typeface="Arial" panose="020B0604020202020204" pitchFamily="34" charset="0"/>
              <a:buChar char="•"/>
            </a:pPr>
            <a:r>
              <a:rPr lang="de-DE"/>
              <a:t>FNN wird nach Berechnung der word embeddings nicht mehr benötigt.</a:t>
            </a:r>
          </a:p>
          <a:p>
            <a:pPr marL="285750" indent="-285750">
              <a:buFont typeface="Arial" panose="020B0604020202020204" pitchFamily="34" charset="0"/>
              <a:buChar char="•"/>
            </a:pPr>
            <a:r>
              <a:rPr lang="de-DE"/>
              <a:t>LLM können auf neues Wissen als Wissensquelle über Vektordatenbanken der word embeddings auf neue Texte zugreifen.</a:t>
            </a:r>
          </a:p>
          <a:p>
            <a:pPr marL="285750" indent="-285750">
              <a:buFont typeface="Arial" panose="020B0604020202020204" pitchFamily="34" charset="0"/>
              <a:buChar char="•"/>
            </a:pPr>
            <a:r>
              <a:rPr lang="de-DE"/>
              <a:t>word embeddings können nicht mit im Training unbekannten Wörter umgehen.</a:t>
            </a:r>
          </a:p>
          <a:p>
            <a:pPr marL="285750" indent="-285750">
              <a:buFont typeface="Arial" panose="020B0604020202020204" pitchFamily="34" charset="0"/>
              <a:buChar char="•"/>
            </a:pPr>
            <a:r>
              <a:rPr lang="de-DE"/>
              <a:t>word embeddings ab Dimension 100 geben schon gute Ergebnisse. </a:t>
            </a:r>
            <a:r>
              <a:rPr lang="de-DE">
                <a:ea typeface="Cambria" panose="02040503050406030204" pitchFamily="18" charset="0"/>
              </a:rPr>
              <a:t>GPT-2 768, GPT-3 12,288.</a:t>
            </a:r>
            <a:r>
              <a:rPr lang="de-DE"/>
              <a:t/>
            </a:r>
            <a:br>
              <a:rPr lang="de-DE"/>
            </a:br>
            <a:endParaRPr lang="de-DE"/>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7057181" y="863823"/>
            <a:ext cx="3143250" cy="10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rafik 5"/>
          <p:cNvPicPr/>
          <p:nvPr/>
        </p:nvPicPr>
        <p:blipFill>
          <a:blip r:embed="rId4"/>
          <a:stretch>
            <a:fillRect/>
          </a:stretch>
        </p:blipFill>
        <p:spPr>
          <a:xfrm>
            <a:off x="6324524" y="2952055"/>
            <a:ext cx="5040600" cy="2806536"/>
          </a:xfrm>
          <a:prstGeom prst="rect">
            <a:avLst/>
          </a:prstGeom>
        </p:spPr>
      </p:pic>
    </p:spTree>
    <p:extLst>
      <p:ext uri="{BB962C8B-B14F-4D97-AF65-F5344CB8AC3E}">
        <p14:creationId xmlns:p14="http://schemas.microsoft.com/office/powerpoint/2010/main" val="1508200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p:nvPr/>
        </p:nvPicPr>
        <p:blipFill>
          <a:blip r:embed="rId3"/>
          <a:stretch>
            <a:fillRect/>
          </a:stretch>
        </p:blipFill>
        <p:spPr>
          <a:xfrm>
            <a:off x="360437" y="1151855"/>
            <a:ext cx="5112568" cy="2808312"/>
          </a:xfrm>
          <a:prstGeom prst="rect">
            <a:avLst/>
          </a:prstGeom>
        </p:spPr>
      </p:pic>
      <p:sp>
        <p:nvSpPr>
          <p:cNvPr id="2" name="Textplatzhalter 1"/>
          <p:cNvSpPr>
            <a:spLocks noGrp="1"/>
          </p:cNvSpPr>
          <p:nvPr>
            <p:ph type="body" sz="quarter" idx="10"/>
          </p:nvPr>
        </p:nvSpPr>
        <p:spPr/>
        <p:txBody>
          <a:bodyPr/>
          <a:lstStyle/>
          <a:p>
            <a:r>
              <a:rPr lang="de-DE"/>
              <a:t>Interpretation word embeddings</a:t>
            </a:r>
          </a:p>
        </p:txBody>
      </p:sp>
      <p:pic>
        <p:nvPicPr>
          <p:cNvPr id="5" name="Grafik 4"/>
          <p:cNvPicPr/>
          <p:nvPr/>
        </p:nvPicPr>
        <p:blipFill>
          <a:blip r:embed="rId4"/>
          <a:stretch>
            <a:fillRect/>
          </a:stretch>
        </p:blipFill>
        <p:spPr>
          <a:xfrm>
            <a:off x="5328989" y="3245270"/>
            <a:ext cx="5760720" cy="2898140"/>
          </a:xfrm>
          <a:prstGeom prst="rect">
            <a:avLst/>
          </a:prstGeom>
        </p:spPr>
      </p:pic>
    </p:spTree>
    <p:extLst>
      <p:ext uri="{BB962C8B-B14F-4D97-AF65-F5344CB8AC3E}">
        <p14:creationId xmlns:p14="http://schemas.microsoft.com/office/powerpoint/2010/main" val="3135036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word embeddings mathematisch gesehen</a:t>
            </a:r>
          </a:p>
        </p:txBody>
      </p:sp>
      <p:sp>
        <p:nvSpPr>
          <p:cNvPr id="3" name="Textplatzhalter 2"/>
          <p:cNvSpPr>
            <a:spLocks noGrp="1"/>
          </p:cNvSpPr>
          <p:nvPr>
            <p:ph type="body" sz="quarter" idx="11"/>
          </p:nvPr>
        </p:nvSpPr>
        <p:spPr/>
        <p:txBody>
          <a:bodyPr/>
          <a:lstStyle/>
          <a:p>
            <a:r>
              <a:rPr lang="de-DE"/>
              <a:t>Größe des Wörterbuches sind 50257 Wörter und Satzzeichen.</a:t>
            </a:r>
          </a:p>
        </p:txBody>
      </p:sp>
      <p:pic>
        <p:nvPicPr>
          <p:cNvPr id="4" name="Grafik 3"/>
          <p:cNvPicPr/>
          <p:nvPr/>
        </p:nvPicPr>
        <p:blipFill>
          <a:blip r:embed="rId3"/>
          <a:stretch>
            <a:fillRect/>
          </a:stretch>
        </p:blipFill>
        <p:spPr>
          <a:xfrm>
            <a:off x="1944613" y="2087959"/>
            <a:ext cx="7056824" cy="3839492"/>
          </a:xfrm>
          <a:prstGeom prst="rect">
            <a:avLst/>
          </a:prstGeom>
        </p:spPr>
      </p:pic>
    </p:spTree>
    <p:extLst>
      <p:ext uri="{BB962C8B-B14F-4D97-AF65-F5344CB8AC3E}">
        <p14:creationId xmlns:p14="http://schemas.microsoft.com/office/powerpoint/2010/main" val="1711697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Training von word2vec</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Aufgabe: Ein fehlendes Wort soll vorausgesagt werden. </a:t>
            </a:r>
          </a:p>
          <a:p>
            <a:pPr marL="285750" indent="-285750">
              <a:buFont typeface="Arial" panose="020B0604020202020204" pitchFamily="34" charset="0"/>
              <a:buChar char="•"/>
            </a:pPr>
            <a:endParaRPr lang="de-DE"/>
          </a:p>
          <a:p>
            <a:r>
              <a:rPr lang="de-DE"/>
              <a:t/>
            </a:r>
            <a:br>
              <a:rPr lang="de-DE"/>
            </a:br>
            <a:endParaRPr lang="de-DE"/>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509" y="2087959"/>
            <a:ext cx="3456384" cy="65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61" y="3326493"/>
            <a:ext cx="5052482" cy="178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3085" y="3106869"/>
            <a:ext cx="4624188" cy="222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532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Rechenmöglichkeiten mit word embeddings</a:t>
            </a:r>
          </a:p>
        </p:txBody>
      </p:sp>
      <p:sp>
        <p:nvSpPr>
          <p:cNvPr id="3" name="Textplatzhalter 2"/>
          <p:cNvSpPr>
            <a:spLocks noGrp="1"/>
          </p:cNvSpPr>
          <p:nvPr>
            <p:ph type="body" sz="quarter" idx="11"/>
          </p:nvPr>
        </p:nvSpPr>
        <p:spPr>
          <a:xfrm>
            <a:off x="360363" y="792163"/>
            <a:ext cx="7200874" cy="5328244"/>
          </a:xfrm>
        </p:spPr>
        <p:txBody>
          <a:bodyPr/>
          <a:lstStyle/>
          <a:p>
            <a:r>
              <a:rPr lang="de-DE"/>
              <a:t>Bedeutung eines Wortes ist sein Kontext.</a:t>
            </a:r>
          </a:p>
          <a:p>
            <a:pPr marL="285750" indent="-285750">
              <a:buFont typeface="Arial" panose="020B0604020202020204" pitchFamily="34" charset="0"/>
              <a:buChar char="•"/>
            </a:pPr>
            <a:r>
              <a:rPr lang="de-DE"/>
              <a:t>Wortvektoren semantisch ähnlicher Wörter haben einen geringen Abstand.</a:t>
            </a:r>
          </a:p>
          <a:p>
            <a:pPr marL="285750" indent="-285750">
              <a:buFont typeface="Arial" panose="020B0604020202020204" pitchFamily="34" charset="0"/>
              <a:buChar char="•"/>
            </a:pPr>
            <a:r>
              <a:rPr lang="de-DE"/>
              <a:t>Wortvektoren semantisch gegensätzlicher Wörter haben unterschiedliche Richtung.</a:t>
            </a:r>
          </a:p>
          <a:p>
            <a:endParaRPr lang="de-DE"/>
          </a:p>
          <a:p>
            <a:endParaRPr lang="de-DE"/>
          </a:p>
          <a:p>
            <a:r>
              <a:rPr lang="de-DE"/>
              <a:t>Rechenmöglichkeiten</a:t>
            </a:r>
          </a:p>
          <a:p>
            <a:pPr marL="285750" indent="-285750">
              <a:buFont typeface="Arial" panose="020B0604020202020204" pitchFamily="34" charset="0"/>
              <a:buChar char="•"/>
            </a:pPr>
            <a:r>
              <a:rPr lang="de-DE"/>
              <a:t>Vietnam – Hanoi = China – Peking</a:t>
            </a:r>
          </a:p>
          <a:p>
            <a:pPr marL="285750" indent="-285750">
              <a:buFont typeface="Arial" panose="020B0604020202020204" pitchFamily="34" charset="0"/>
              <a:buChar char="•"/>
            </a:pPr>
            <a:r>
              <a:rPr lang="de-DE"/>
              <a:t>Mittelwerte der word embeddings von Twittermeldungen vergleichen</a:t>
            </a:r>
          </a:p>
          <a:p>
            <a:pPr marL="285750" indent="-285750">
              <a:buFont typeface="Arial" panose="020B0604020202020204" pitchFamily="34" charset="0"/>
              <a:buChar char="•"/>
            </a:pPr>
            <a:r>
              <a:rPr lang="de-DE"/>
              <a:t>Ähnliche Wörter nach ihrem cosinus Abstand sortieren</a:t>
            </a:r>
          </a:p>
          <a:p>
            <a:pPr marL="285750" indent="-285750">
              <a:buFont typeface="Arial" panose="020B0604020202020204" pitchFamily="34" charset="0"/>
              <a:buChar char="•"/>
            </a:pPr>
            <a:endParaRPr lang="de-DE"/>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7301" y="663575"/>
            <a:ext cx="2919784" cy="220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8558" y="2871267"/>
            <a:ext cx="3785545" cy="324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466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0957" y="1079847"/>
            <a:ext cx="6152481" cy="228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platzhalter 3"/>
          <p:cNvSpPr>
            <a:spLocks noGrp="1"/>
          </p:cNvSpPr>
          <p:nvPr>
            <p:ph type="body" sz="quarter" idx="10"/>
          </p:nvPr>
        </p:nvSpPr>
        <p:spPr/>
        <p:txBody>
          <a:bodyPr/>
          <a:lstStyle/>
          <a:p>
            <a:r>
              <a:rPr lang="de-DE"/>
              <a:t>Retrieval Augmented Generation (RAG)</a:t>
            </a:r>
          </a:p>
          <a:p>
            <a:endParaRPr lang="de-DE"/>
          </a:p>
        </p:txBody>
      </p:sp>
      <p:sp>
        <p:nvSpPr>
          <p:cNvPr id="5" name="Textplatzhalter 4"/>
          <p:cNvSpPr>
            <a:spLocks noGrp="1"/>
          </p:cNvSpPr>
          <p:nvPr>
            <p:ph type="body" sz="quarter" idx="11"/>
          </p:nvPr>
        </p:nvSpPr>
        <p:spPr>
          <a:xfrm>
            <a:off x="360363" y="792163"/>
            <a:ext cx="5904730" cy="3960092"/>
          </a:xfrm>
        </p:spPr>
        <p:txBody>
          <a:bodyPr/>
          <a:lstStyle/>
          <a:p>
            <a:r>
              <a:rPr lang="de-DE"/>
              <a:t>Zweck:</a:t>
            </a:r>
          </a:p>
          <a:p>
            <a:pPr marL="285750" indent="-285750">
              <a:buFont typeface="Arial" panose="020B0604020202020204" pitchFamily="34" charset="0"/>
              <a:buChar char="•"/>
            </a:pPr>
            <a:r>
              <a:rPr lang="de-DE"/>
              <a:t>Halluzinationen zu vermeiden und zuverlässiger, aktueller , domänenspezifisch zu antworten</a:t>
            </a:r>
          </a:p>
          <a:p>
            <a:pPr marL="285750" indent="-285750">
              <a:buFont typeface="Arial" panose="020B0604020202020204" pitchFamily="34" charset="0"/>
              <a:buChar char="•"/>
            </a:pPr>
            <a:r>
              <a:rPr lang="de-DE"/>
              <a:t>Antworten auf Grundlage von internen Dokumenten</a:t>
            </a:r>
          </a:p>
          <a:p>
            <a:pPr marL="285750" indent="-285750">
              <a:buFont typeface="Arial" panose="020B0604020202020204" pitchFamily="34" charset="0"/>
              <a:buChar char="•"/>
            </a:pPr>
            <a:r>
              <a:rPr lang="de-DE"/>
              <a:t>Über API kontrollierte Wissensnutzung</a:t>
            </a:r>
          </a:p>
          <a:p>
            <a:pPr marL="285750" indent="-285750">
              <a:buFont typeface="Arial" panose="020B0604020202020204" pitchFamily="34" charset="0"/>
              <a:buChar char="•"/>
            </a:pPr>
            <a:r>
              <a:rPr lang="de-DE"/>
              <a:t>RAG on premises, LLM in cloud</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Arbeitsweise</a:t>
            </a:r>
          </a:p>
          <a:p>
            <a:pPr marL="285750" indent="-285750">
              <a:buFont typeface="Arial" panose="020B0604020202020204" pitchFamily="34" charset="0"/>
              <a:buChar char="•"/>
            </a:pPr>
            <a:r>
              <a:rPr lang="de-DE"/>
              <a:t>Indexer: sentence-Transformers erstellen word embeddings</a:t>
            </a:r>
          </a:p>
          <a:p>
            <a:pPr marL="285750" indent="-285750">
              <a:buFont typeface="Arial" panose="020B0604020202020204" pitchFamily="34" charset="0"/>
              <a:buChar char="•"/>
            </a:pPr>
            <a:r>
              <a:rPr lang="de-DE"/>
              <a:t>Gespeichert in Vektor-Datenbanken, FAISS (lokal), Pinecone (cloud).</a:t>
            </a:r>
          </a:p>
          <a:p>
            <a:pPr marL="285750" indent="-285750">
              <a:buFont typeface="Arial" panose="020B0604020202020204" pitchFamily="34" charset="0"/>
              <a:buChar char="•"/>
            </a:pPr>
            <a:r>
              <a:rPr lang="de-DE">
                <a:ea typeface="Cambria" panose="02040503050406030204" pitchFamily="18" charset="0"/>
              </a:rPr>
              <a:t>Retriever </a:t>
            </a:r>
            <a:r>
              <a:rPr lang="de-DE" b="1">
                <a:ea typeface="Cambria" panose="02040503050406030204" pitchFamily="18" charset="0"/>
              </a:rPr>
              <a:t>: </a:t>
            </a:r>
            <a:r>
              <a:rPr lang="de-DE"/>
              <a:t>Ähnlichkeitssuche zur Frage</a:t>
            </a:r>
          </a:p>
          <a:p>
            <a:pPr marL="285750" indent="-285750">
              <a:buFont typeface="Arial" panose="020B0604020202020204" pitchFamily="34" charset="0"/>
              <a:buChar char="•"/>
            </a:pPr>
            <a:r>
              <a:rPr lang="de-DE"/>
              <a:t>Generator (LLM) formuliert Antworten aus dem Kontext</a:t>
            </a:r>
          </a:p>
          <a:p>
            <a:pPr marL="285750" indent="-285750">
              <a:buFont typeface="Arial" panose="020B0604020202020204" pitchFamily="34" charset="0"/>
              <a:buChar char="•"/>
            </a:pPr>
            <a:endParaRPr lang="de-DE"/>
          </a:p>
        </p:txBody>
      </p:sp>
      <p:sp>
        <p:nvSpPr>
          <p:cNvPr id="7" name="Textfeld 6"/>
          <p:cNvSpPr txBox="1"/>
          <p:nvPr/>
        </p:nvSpPr>
        <p:spPr>
          <a:xfrm>
            <a:off x="576461" y="4919482"/>
            <a:ext cx="10153128" cy="338554"/>
          </a:xfrm>
          <a:prstGeom prst="rect">
            <a:avLst/>
          </a:prstGeom>
          <a:noFill/>
        </p:spPr>
        <p:txBody>
          <a:bodyPr wrap="square" rtlCol="0">
            <a:spAutoFit/>
          </a:bodyPr>
          <a:lstStyle/>
          <a:p>
            <a:endParaRPr lang="de-DE"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877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Trainierbare Parameter und Hyperparameter von FNN</a:t>
            </a:r>
          </a:p>
        </p:txBody>
      </p:sp>
      <p:sp>
        <p:nvSpPr>
          <p:cNvPr id="3" name="Textplatzhalter 2"/>
          <p:cNvSpPr>
            <a:spLocks noGrp="1"/>
          </p:cNvSpPr>
          <p:nvPr>
            <p:ph type="body" sz="quarter" idx="11"/>
          </p:nvPr>
        </p:nvSpPr>
        <p:spPr/>
        <p:txBody>
          <a:bodyPr/>
          <a:lstStyle/>
          <a:p>
            <a:r>
              <a:rPr lang="de-DE"/>
              <a:t>Vor dem Training werden</a:t>
            </a:r>
          </a:p>
          <a:p>
            <a:pPr marL="285750" indent="-285750">
              <a:buFont typeface="Arial" panose="020B0604020202020204" pitchFamily="34" charset="0"/>
              <a:buChar char="•"/>
            </a:pPr>
            <a:r>
              <a:rPr lang="de-DE"/>
              <a:t>Anzahl der Inputzellen</a:t>
            </a:r>
          </a:p>
          <a:p>
            <a:pPr marL="285750" indent="-285750">
              <a:buFont typeface="Arial" panose="020B0604020202020204" pitchFamily="34" charset="0"/>
              <a:buChar char="•"/>
            </a:pPr>
            <a:r>
              <a:rPr lang="de-DE"/>
              <a:t>Anzahl der Outputzellen</a:t>
            </a:r>
          </a:p>
          <a:p>
            <a:r>
              <a:rPr lang="de-DE"/>
              <a:t>durch die Anzahl der Input-Variablen un der gewünschten Output-Ergebnisse festgelegt</a:t>
            </a:r>
          </a:p>
          <a:p>
            <a:endParaRPr lang="de-DE"/>
          </a:p>
          <a:p>
            <a:r>
              <a:rPr lang="de-DE"/>
              <a:t>In einem FNN werden die Gewichte der Verbindungen zwischen Neuronen trainiert.</a:t>
            </a:r>
          </a:p>
          <a:p>
            <a:endParaRPr lang="de-DE"/>
          </a:p>
          <a:p>
            <a:r>
              <a:rPr lang="de-DE"/>
              <a:t>Hyperparameter sind Einstellungen des FNN, die vor dem Training festgelegt und während des Trainings nicht verändert / trainiert werden. Dazu zählen:</a:t>
            </a:r>
          </a:p>
          <a:p>
            <a:endParaRPr lang="de-DE"/>
          </a:p>
          <a:p>
            <a:pPr marL="285750" indent="-285750">
              <a:buFont typeface="Arial" panose="020B0604020202020204" pitchFamily="34" charset="0"/>
              <a:buChar char="•"/>
            </a:pPr>
            <a:r>
              <a:rPr lang="de-DE"/>
              <a:t>Anzahl der verdeckten Schichten und deren Neuronen</a:t>
            </a:r>
          </a:p>
          <a:p>
            <a:pPr marL="285750" indent="-285750">
              <a:buFont typeface="Arial" panose="020B0604020202020204" pitchFamily="34" charset="0"/>
              <a:buChar char="•"/>
            </a:pPr>
            <a:r>
              <a:rPr lang="de-DE"/>
              <a:t>Auswahl der Aktivierungsfunktion je Schicht</a:t>
            </a:r>
          </a:p>
          <a:p>
            <a:endParaRPr lang="de-DE"/>
          </a:p>
        </p:txBody>
      </p:sp>
    </p:spTree>
    <p:extLst>
      <p:ext uri="{BB962C8B-B14F-4D97-AF65-F5344CB8AC3E}">
        <p14:creationId xmlns:p14="http://schemas.microsoft.com/office/powerpoint/2010/main" val="1455548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Praxis Text2Text Q&amp;A mit RAG</a:t>
            </a:r>
          </a:p>
          <a:p>
            <a:endParaRPr lang="de-DE"/>
          </a:p>
        </p:txBody>
      </p:sp>
      <p:sp>
        <p:nvSpPr>
          <p:cNvPr id="3" name="Textplatzhalter 2"/>
          <p:cNvSpPr>
            <a:spLocks noGrp="1"/>
          </p:cNvSpPr>
          <p:nvPr>
            <p:ph type="body" sz="quarter" idx="11"/>
          </p:nvPr>
        </p:nvSpPr>
        <p:spPr/>
        <p:txBody>
          <a:bodyPr/>
          <a:lstStyle/>
          <a:p>
            <a:r>
              <a:rPr lang="de-DE"/>
              <a:t>NLP_QA_RAG.ipynb</a:t>
            </a:r>
          </a:p>
          <a:p>
            <a:endParaRPr lang="de-DE"/>
          </a:p>
          <a:p>
            <a:pPr marL="285750" indent="-285750">
              <a:buFont typeface="Arial" panose="020B0604020202020204" pitchFamily="34" charset="0"/>
              <a:buChar char="•"/>
            </a:pPr>
            <a:r>
              <a:rPr lang="de-DE"/>
              <a:t>Code generiert von ChatGPT</a:t>
            </a:r>
          </a:p>
          <a:p>
            <a:pPr marL="285750" indent="-285750">
              <a:buFont typeface="Arial" panose="020B0604020202020204" pitchFamily="34" charset="0"/>
              <a:buChar char="•"/>
            </a:pPr>
            <a:r>
              <a:rPr lang="de-DE"/>
              <a:t>Einfachst, ohne langchain</a:t>
            </a:r>
          </a:p>
          <a:p>
            <a:pPr marL="285750" indent="-285750">
              <a:buFont typeface="Arial" panose="020B0604020202020204" pitchFamily="34" charset="0"/>
              <a:buChar char="•"/>
            </a:pPr>
            <a:r>
              <a:rPr lang="de-DE"/>
              <a:t>RAG als Textvariable</a:t>
            </a:r>
          </a:p>
          <a:p>
            <a:pPr marL="285750" indent="-285750">
              <a:buFont typeface="Arial" panose="020B0604020202020204" pitchFamily="34" charset="0"/>
              <a:buChar char="•"/>
            </a:pPr>
            <a:r>
              <a:rPr lang="de-DE"/>
              <a:t>Einfache Lösung für strukturierte Prompts</a:t>
            </a:r>
          </a:p>
          <a:p>
            <a:pPr marL="285750" indent="-285750">
              <a:buFont typeface="Arial" panose="020B0604020202020204" pitchFamily="34" charset="0"/>
              <a:buChar char="•"/>
            </a:pPr>
            <a:endParaRPr lang="de-DE"/>
          </a:p>
          <a:p>
            <a:endParaRPr lang="de-DE"/>
          </a:p>
          <a:p>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04" y="4104183"/>
            <a:ext cx="10259468" cy="84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6941" y="1079847"/>
            <a:ext cx="6152481" cy="228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09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Supervised Fine Tuning (SFT)</a:t>
            </a:r>
          </a:p>
        </p:txBody>
      </p:sp>
      <p:sp>
        <p:nvSpPr>
          <p:cNvPr id="5" name="Textplatzhalter 4"/>
          <p:cNvSpPr>
            <a:spLocks noGrp="1"/>
          </p:cNvSpPr>
          <p:nvPr>
            <p:ph type="body" sz="quarter" idx="11"/>
          </p:nvPr>
        </p:nvSpPr>
        <p:spPr/>
        <p:txBody>
          <a:bodyPr/>
          <a:lstStyle/>
          <a:p>
            <a:r>
              <a:rPr lang="de-DE"/>
              <a:t>Zweck:</a:t>
            </a:r>
          </a:p>
          <a:p>
            <a:pPr marL="285750" indent="-285750">
              <a:buFont typeface="Arial" panose="020B0604020202020204" pitchFamily="34" charset="0"/>
              <a:buChar char="•"/>
            </a:pPr>
            <a:r>
              <a:rPr lang="de-DE"/>
              <a:t>Antwortstil  bestimmen</a:t>
            </a:r>
          </a:p>
          <a:p>
            <a:pPr marL="285750" indent="-285750">
              <a:buFont typeface="Arial" panose="020B0604020202020204" pitchFamily="34" charset="0"/>
              <a:buChar char="•"/>
            </a:pPr>
            <a:r>
              <a:rPr lang="de-DE"/>
              <a:t>auf Details in Suchergebnissen achten</a:t>
            </a:r>
          </a:p>
          <a:p>
            <a:pPr marL="285750" indent="-285750">
              <a:buFont typeface="Arial" panose="020B0604020202020204" pitchFamily="34" charset="0"/>
              <a:buChar char="•"/>
            </a:pPr>
            <a:endParaRPr lang="de-DE"/>
          </a:p>
          <a:p>
            <a:r>
              <a:rPr lang="de-DE"/>
              <a:t>Arbeitsweise:</a:t>
            </a:r>
          </a:p>
          <a:p>
            <a:pPr marL="285750" indent="-285750">
              <a:buFont typeface="Arial" panose="020B0604020202020204" pitchFamily="34" charset="0"/>
              <a:buChar char="•"/>
            </a:pPr>
            <a:r>
              <a:rPr lang="it-IT"/>
              <a:t>Beschleunigung mit Parameter Efficient Fine-Tuning, z.B. LoRA oder QLoRA</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Randbedingungen:</a:t>
            </a:r>
          </a:p>
          <a:p>
            <a:pPr marL="285750" indent="-285750">
              <a:buFont typeface="Arial" panose="020B0604020202020204" pitchFamily="34" charset="0"/>
              <a:buChar char="•"/>
            </a:pPr>
            <a:r>
              <a:rPr lang="de-DE"/>
              <a:t>Aufwendig</a:t>
            </a:r>
          </a:p>
          <a:p>
            <a:pPr marL="285750" indent="-285750">
              <a:buFont typeface="Arial" panose="020B0604020202020204" pitchFamily="34" charset="0"/>
              <a:buChar char="•"/>
            </a:pPr>
            <a:r>
              <a:rPr lang="de-DE"/>
              <a:t>Nicht empfohlen für Wissenserweiterung</a:t>
            </a:r>
          </a:p>
        </p:txBody>
      </p:sp>
    </p:spTree>
    <p:extLst>
      <p:ext uri="{BB962C8B-B14F-4D97-AF65-F5344CB8AC3E}">
        <p14:creationId xmlns:p14="http://schemas.microsoft.com/office/powerpoint/2010/main" val="1165439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Überblick zu Transformer</a:t>
            </a:r>
            <a:endParaRPr lang="de-DE" dirty="0"/>
          </a:p>
        </p:txBody>
      </p:sp>
      <p:sp>
        <p:nvSpPr>
          <p:cNvPr id="3" name="Textplatzhalter 2"/>
          <p:cNvSpPr>
            <a:spLocks noGrp="1"/>
          </p:cNvSpPr>
          <p:nvPr>
            <p:ph type="body" sz="quarter" idx="11"/>
          </p:nvPr>
        </p:nvSpPr>
        <p:spPr>
          <a:xfrm>
            <a:off x="360363" y="792163"/>
            <a:ext cx="9145090" cy="5327650"/>
          </a:xfrm>
        </p:spPr>
        <p:txBody>
          <a:bodyPr/>
          <a:lstStyle/>
          <a:p>
            <a:r>
              <a:rPr lang="de-DE" dirty="0"/>
              <a:t>Sie lernen:</a:t>
            </a:r>
          </a:p>
          <a:p>
            <a:endParaRPr lang="de-DE"/>
          </a:p>
          <a:p>
            <a:pPr marL="285750" indent="-285750">
              <a:spcAft>
                <a:spcPts val="1200"/>
              </a:spcAft>
              <a:buFont typeface="Arial" panose="020B0604020202020204" pitchFamily="34" charset="0"/>
              <a:buChar char="•"/>
            </a:pPr>
            <a:r>
              <a:rPr lang="de-DE"/>
              <a:t>Transformer sind für den Datentyp verschieden langer Sequenzen als Eingabe und Ausgabe entworfen worden.</a:t>
            </a:r>
          </a:p>
          <a:p>
            <a:pPr marL="285750" indent="-285750">
              <a:spcAft>
                <a:spcPts val="1200"/>
              </a:spcAft>
              <a:buFont typeface="Arial" panose="020B0604020202020204" pitchFamily="34" charset="0"/>
              <a:buChar char="•"/>
            </a:pPr>
            <a:r>
              <a:rPr lang="de-DE"/>
              <a:t>Transformer verarbeiten ganze Sätze und Übersetzungen parallel.</a:t>
            </a:r>
          </a:p>
          <a:p>
            <a:pPr marL="285750" indent="-285750">
              <a:spcAft>
                <a:spcPts val="1200"/>
              </a:spcAft>
              <a:buFont typeface="Arial" panose="020B0604020202020204" pitchFamily="34" charset="0"/>
              <a:buChar char="•"/>
            </a:pPr>
            <a:r>
              <a:rPr lang="de-DE"/>
              <a:t>Positional Encoding und Attention Mechanismen statt der iterativen, rekurrenten Sequenzverarbeitung in RNN.</a:t>
            </a:r>
          </a:p>
          <a:p>
            <a:pPr marL="285750" indent="-285750">
              <a:spcAft>
                <a:spcPts val="1200"/>
              </a:spcAft>
              <a:buFont typeface="Arial" panose="020B0604020202020204" pitchFamily="34" charset="0"/>
              <a:buChar char="•"/>
            </a:pPr>
            <a:r>
              <a:rPr lang="de-DE"/>
              <a:t>Transformer sind state of art für Large Language Models (LLM).</a:t>
            </a:r>
          </a:p>
          <a:p>
            <a:pPr marL="285750" indent="-285750">
              <a:buFont typeface="Arial" panose="020B0604020202020204" pitchFamily="34" charset="0"/>
              <a:buChar char="•"/>
            </a:pPr>
            <a:endParaRPr lang="de-DE"/>
          </a:p>
          <a:p>
            <a:endParaRPr lang="de-DE" dirty="0"/>
          </a:p>
        </p:txBody>
      </p:sp>
      <p:pic>
        <p:nvPicPr>
          <p:cNvPr id="5" name="Picture 20" descr="https://www.e-teaching.org/didaktik/kommunikation/wikis/image/@@images/image-0-5fa85389509eb542eace037487582d2d.x-m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3405" y="791815"/>
            <a:ext cx="2283718" cy="16831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245" y="4025142"/>
            <a:ext cx="302895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Grafik 6" descr="figure"/>
          <p:cNvPicPr/>
          <p:nvPr/>
        </p:nvPicPr>
        <p:blipFill>
          <a:blip r:embed="rId5">
            <a:extLst>
              <a:ext uri="{28A0092B-C50C-407E-A947-70E740481C1C}">
                <a14:useLocalDpi xmlns:a14="http://schemas.microsoft.com/office/drawing/2010/main" val="0"/>
              </a:ext>
            </a:extLst>
          </a:blip>
          <a:srcRect/>
          <a:stretch>
            <a:fillRect/>
          </a:stretch>
        </p:blipFill>
        <p:spPr bwMode="auto">
          <a:xfrm>
            <a:off x="7646076" y="3168079"/>
            <a:ext cx="3019425" cy="656590"/>
          </a:xfrm>
          <a:prstGeom prst="rect">
            <a:avLst/>
          </a:prstGeom>
          <a:noFill/>
          <a:ln>
            <a:noFill/>
          </a:ln>
        </p:spPr>
      </p:pic>
    </p:spTree>
    <p:extLst>
      <p:ext uri="{BB962C8B-B14F-4D97-AF65-F5344CB8AC3E}">
        <p14:creationId xmlns:p14="http://schemas.microsoft.com/office/powerpoint/2010/main" val="1178491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1077" y="935831"/>
            <a:ext cx="5046119"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5053" y="3312095"/>
            <a:ext cx="5002213" cy="212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Encoder-Decoder Netze</a:t>
            </a:r>
          </a:p>
        </p:txBody>
      </p:sp>
      <p:sp>
        <p:nvSpPr>
          <p:cNvPr id="3" name="Textplatzhalter 2"/>
          <p:cNvSpPr>
            <a:spLocks noGrp="1"/>
          </p:cNvSpPr>
          <p:nvPr>
            <p:ph type="body" sz="quarter" idx="11"/>
          </p:nvPr>
        </p:nvSpPr>
        <p:spPr>
          <a:xfrm>
            <a:off x="360363" y="792163"/>
            <a:ext cx="5904730" cy="5256236"/>
          </a:xfrm>
        </p:spPr>
        <p:txBody>
          <a:bodyPr/>
          <a:lstStyle/>
          <a:p>
            <a:endParaRPr lang="de-DE"/>
          </a:p>
          <a:p>
            <a:endParaRPr lang="de-DE"/>
          </a:p>
          <a:p>
            <a:r>
              <a:rPr lang="de-DE"/>
              <a:t>Der Encoder verarbeitet autoregressiv die Eingabesequenz zu einer Repräsentation des Kontextes.</a:t>
            </a:r>
          </a:p>
          <a:p>
            <a:endParaRPr lang="de-DE"/>
          </a:p>
          <a:p>
            <a:r>
              <a:rPr lang="de-DE"/>
              <a:t>Der Kontextvektor ist eine Funktion der Gewichte aus den verdeckten Schichten des Encoders und wird dem Decoder als initiale Gewichtsmatrix übergeben.</a:t>
            </a:r>
          </a:p>
          <a:p>
            <a:endParaRPr lang="de-DE"/>
          </a:p>
          <a:p>
            <a:r>
              <a:rPr lang="de-DE"/>
              <a:t>Der Decoder wandelt autoregressiv den Kontextvektor in eine, auch verschieden lange, Sequenz der Ausgabe um. </a:t>
            </a:r>
          </a:p>
          <a:p>
            <a:endParaRPr lang="de-DE"/>
          </a:p>
          <a:p>
            <a:r>
              <a:rPr lang="de-DE"/>
              <a:t>Als En-/Decoder können alle sequenzverarbeitenden Architekturen eingesetzt werden, z.B. FNN, RNN, LSTM.</a:t>
            </a:r>
          </a:p>
        </p:txBody>
      </p:sp>
      <p:sp>
        <p:nvSpPr>
          <p:cNvPr id="4" name="AutoShape 2" descr="NEW ARRIVAL 4M Witch KITE PENDANT LINE LAUNDRY SOFT INFLATABLE - AliExpress"/>
          <p:cNvSpPr>
            <a:spLocks noChangeAspect="1" noChangeArrowheads="1"/>
          </p:cNvSpPr>
          <p:nvPr/>
        </p:nvSpPr>
        <p:spPr bwMode="auto">
          <a:xfrm>
            <a:off x="155575" y="-868363"/>
            <a:ext cx="2514600" cy="1819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3165" y="5398924"/>
            <a:ext cx="1113285" cy="805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0561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7101" y="575791"/>
            <a:ext cx="4445000"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Tranformer als Folge von Encoder und Decoder</a:t>
            </a:r>
          </a:p>
        </p:txBody>
      </p:sp>
      <p:sp>
        <p:nvSpPr>
          <p:cNvPr id="3" name="Textplatzhalter 2"/>
          <p:cNvSpPr>
            <a:spLocks noGrp="1"/>
          </p:cNvSpPr>
          <p:nvPr>
            <p:ph type="body" sz="quarter" idx="11"/>
          </p:nvPr>
        </p:nvSpPr>
        <p:spPr>
          <a:xfrm>
            <a:off x="1368549" y="3744143"/>
            <a:ext cx="8640960" cy="2265611"/>
          </a:xfrm>
        </p:spPr>
        <p:txBody>
          <a:bodyPr/>
          <a:lstStyle/>
          <a:p>
            <a:pPr marL="285750" indent="-285750">
              <a:buFont typeface="Arial" panose="020B0604020202020204" pitchFamily="34" charset="0"/>
              <a:buChar char="•"/>
            </a:pPr>
            <a:r>
              <a:rPr lang="de-DE"/>
              <a:t>Die Eingaben des Encoders, jedes Wort parallel, fließen durch eine Self-Attention-Schicht, die dem Encoder hilft, andere Wörter zu betrachten, während er ein Wort kodiert.</a:t>
            </a:r>
          </a:p>
          <a:p>
            <a:pPr marL="285750" indent="-285750">
              <a:buFont typeface="Arial" panose="020B0604020202020204" pitchFamily="34" charset="0"/>
              <a:buChar char="•"/>
            </a:pPr>
            <a:r>
              <a:rPr lang="de-DE"/>
              <a:t>Die Ausgaben der Self-Attention-Schicht werden in ein neuronales FNN eingespeist. Genau dasselbe FNN wird unabhängig voneinander auf jede Position angewendet.</a:t>
            </a:r>
          </a:p>
          <a:p>
            <a:pPr marL="285750" indent="-285750">
              <a:buFont typeface="Arial" panose="020B0604020202020204" pitchFamily="34" charset="0"/>
              <a:buChar char="•"/>
            </a:pPr>
            <a:r>
              <a:rPr lang="de-DE"/>
              <a:t>Der Decoder verfügt über diese beiden Schichten, aber dazwischen befindet sich eine Attention-Schicht, die dem Decoder hilft, sich auf relevante Teile des Eingabesatzes zu konzentrieren.</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437" y="1007839"/>
            <a:ext cx="5660976" cy="180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451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564" y="1295871"/>
            <a:ext cx="3573566" cy="4664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Klassische Transformer Architektur</a:t>
            </a:r>
            <a:br>
              <a:rPr lang="de-DE"/>
            </a:br>
            <a:endParaRPr lang="de-DE"/>
          </a:p>
        </p:txBody>
      </p:sp>
      <p:sp>
        <p:nvSpPr>
          <p:cNvPr id="3" name="Textplatzhalter 2"/>
          <p:cNvSpPr>
            <a:spLocks noGrp="1"/>
          </p:cNvSpPr>
          <p:nvPr>
            <p:ph type="body" sz="quarter" idx="11"/>
          </p:nvPr>
        </p:nvSpPr>
        <p:spPr/>
        <p:txBody>
          <a:bodyPr/>
          <a:lstStyle/>
          <a:p>
            <a:r>
              <a:rPr lang="de-DE"/>
              <a:t>Vaswani et al. (2017) </a:t>
            </a:r>
            <a:r>
              <a:rPr lang="en-US"/>
              <a:t>Attention Is All You Need</a:t>
            </a:r>
            <a:endParaRPr lang="de-DE"/>
          </a:p>
        </p:txBody>
      </p:sp>
      <p:pic>
        <p:nvPicPr>
          <p:cNvPr id="5" name="Grafik 4" descr="figure"/>
          <p:cNvPicPr/>
          <p:nvPr/>
        </p:nvPicPr>
        <p:blipFill>
          <a:blip r:embed="rId4">
            <a:extLst>
              <a:ext uri="{28A0092B-C50C-407E-A947-70E740481C1C}">
                <a14:useLocalDpi xmlns:a14="http://schemas.microsoft.com/office/drawing/2010/main" val="0"/>
              </a:ext>
            </a:extLst>
          </a:blip>
          <a:srcRect/>
          <a:stretch>
            <a:fillRect/>
          </a:stretch>
        </p:blipFill>
        <p:spPr bwMode="auto">
          <a:xfrm>
            <a:off x="5545013" y="2015951"/>
            <a:ext cx="5894070" cy="3604895"/>
          </a:xfrm>
          <a:prstGeom prst="rect">
            <a:avLst/>
          </a:prstGeom>
          <a:noFill/>
          <a:ln>
            <a:noFill/>
          </a:ln>
        </p:spPr>
      </p:pic>
    </p:spTree>
    <p:extLst>
      <p:ext uri="{BB962C8B-B14F-4D97-AF65-F5344CB8AC3E}">
        <p14:creationId xmlns:p14="http://schemas.microsoft.com/office/powerpoint/2010/main" val="7462828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Bausteine von Transformer Modellen</a:t>
            </a:r>
          </a:p>
        </p:txBody>
      </p:sp>
      <p:sp>
        <p:nvSpPr>
          <p:cNvPr id="3" name="Textplatzhalter 2"/>
          <p:cNvSpPr>
            <a:spLocks noGrp="1"/>
          </p:cNvSpPr>
          <p:nvPr>
            <p:ph type="body" sz="quarter" idx="11"/>
          </p:nvPr>
        </p:nvSpPr>
        <p:spPr/>
        <p:txBody>
          <a:bodyPr/>
          <a:lstStyle/>
          <a:p>
            <a:r>
              <a:rPr lang="de-DE" b="1"/>
              <a:t>Positional Encodings </a:t>
            </a:r>
            <a:r>
              <a:rPr lang="de-DE"/>
              <a:t>markieren die Wortposition in einem Satz, damit den Kontext. Positional Encodings werden nach dem word embedding berechnet.</a:t>
            </a:r>
          </a:p>
          <a:p>
            <a:endParaRPr lang="de-DE"/>
          </a:p>
          <a:p>
            <a:r>
              <a:rPr lang="de-DE" b="1"/>
              <a:t>Self-</a:t>
            </a:r>
            <a:r>
              <a:rPr lang="de-DE"/>
              <a:t> und </a:t>
            </a:r>
            <a:r>
              <a:rPr lang="de-DE" b="1"/>
              <a:t>Multi-Head Attention</a:t>
            </a:r>
            <a:r>
              <a:rPr lang="de-DE"/>
              <a:t>, berechnet mit den Positional Encodings die Relevanz eines (Single-Head) oder vieler Worte (Multi-Head Attention) für den Kontext.</a:t>
            </a:r>
          </a:p>
          <a:p>
            <a:endParaRPr lang="de-DE"/>
          </a:p>
          <a:p>
            <a:r>
              <a:rPr lang="de-DE"/>
              <a:t>Beispiel :</a:t>
            </a:r>
          </a:p>
          <a:p>
            <a:r>
              <a:rPr lang="de-DE"/>
              <a:t>„i kicked the ball.“</a:t>
            </a:r>
          </a:p>
          <a:p>
            <a:endParaRPr lang="de-DE"/>
          </a:p>
          <a:p>
            <a:r>
              <a:rPr lang="de-DE"/>
              <a:t>Self-Attention kann den Bezug von „the“ unterdrücken</a:t>
            </a:r>
          </a:p>
          <a:p>
            <a:r>
              <a:rPr lang="de-DE"/>
              <a:t>und durch POS tagging Satzphrasen erkennen.</a:t>
            </a:r>
          </a:p>
          <a:p>
            <a:endParaRPr lang="de-DE"/>
          </a:p>
          <a:p>
            <a:r>
              <a:rPr lang="de-DE" sz="1400"/>
              <a:t>Part-of-Speech (POS) tagging erkennt syntaktische Textteile </a:t>
            </a:r>
          </a:p>
          <a:p>
            <a:r>
              <a:rPr lang="de-DE" sz="1400"/>
              <a:t>wie Subjekt, Abjektiv in der Datenaufbereitung.</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9189" y="3161405"/>
            <a:ext cx="3574083" cy="1741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578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Motivation für „Attention is all you need“</a:t>
            </a:r>
          </a:p>
        </p:txBody>
      </p:sp>
      <p:sp>
        <p:nvSpPr>
          <p:cNvPr id="3" name="Textplatzhalter 2"/>
          <p:cNvSpPr>
            <a:spLocks noGrp="1"/>
          </p:cNvSpPr>
          <p:nvPr>
            <p:ph type="body" sz="quarter" idx="11"/>
          </p:nvPr>
        </p:nvSpPr>
        <p:spPr/>
        <p:txBody>
          <a:bodyPr/>
          <a:lstStyle/>
          <a:p>
            <a:r>
              <a:rPr lang="de-DE"/>
              <a:t>Die Wortvektoren wandern in Richtung ähnlicher Bedeutungen.</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5093" y="791204"/>
            <a:ext cx="3384376" cy="319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8828" y="4536231"/>
            <a:ext cx="2277171" cy="148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2645" y="2767046"/>
            <a:ext cx="2277171" cy="176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071" y="1223863"/>
            <a:ext cx="2044403" cy="188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33245" y="3090362"/>
            <a:ext cx="3543574" cy="306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10980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Aufbau der Attentiongewichte</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446" y="1295871"/>
            <a:ext cx="3960440" cy="1804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493" y="3240088"/>
            <a:ext cx="2125217" cy="1086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7021" y="1727919"/>
            <a:ext cx="4433889" cy="385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502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Query-Key-Value Space</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445" y="791815"/>
            <a:ext cx="6048672" cy="243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3385" y="2375991"/>
            <a:ext cx="5156850" cy="380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52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Lineare Aktivierungsfunktionen </a:t>
            </a:r>
          </a:p>
        </p:txBody>
      </p:sp>
      <p:sp>
        <p:nvSpPr>
          <p:cNvPr id="3" name="Textplatzhalter 2"/>
          <p:cNvSpPr>
            <a:spLocks noGrp="1"/>
          </p:cNvSpPr>
          <p:nvPr>
            <p:ph type="body" sz="quarter" idx="11"/>
          </p:nvPr>
        </p:nvSpPr>
        <p:spPr>
          <a:xfrm>
            <a:off x="360363" y="792163"/>
            <a:ext cx="5400674" cy="5327650"/>
          </a:xfrm>
        </p:spPr>
        <p:txBody>
          <a:bodyPr/>
          <a:lstStyle/>
          <a:p>
            <a:r>
              <a:rPr lang="de-DE"/>
              <a:t>Wenn alle Neuronen eine lineare Aktivierungsfunktion haben, dann kann das gesamte Netz nur linear schätzen. </a:t>
            </a:r>
          </a:p>
          <a:p>
            <a:endParaRPr lang="de-DE"/>
          </a:p>
          <a:p>
            <a:r>
              <a:rPr lang="de-DE"/>
              <a:t>Nicht sättigend, da Werte unbegrenzt steigen können. Gefahr der Gradientenexplosion.</a:t>
            </a:r>
          </a:p>
          <a:p>
            <a:endParaRPr lang="de-DE"/>
          </a:p>
          <a:p>
            <a:endParaRPr lang="de-DE"/>
          </a:p>
          <a:p>
            <a:r>
              <a:rPr lang="de-DE" err="1"/>
              <a:t>ReLU</a:t>
            </a:r>
            <a:r>
              <a:rPr lang="de-DE"/>
              <a:t>-Funktion, für die gilt: x &lt; 0 → y = 0 </a:t>
            </a:r>
          </a:p>
          <a:p>
            <a:r>
              <a:rPr lang="de-DE"/>
              <a:t>                                    und x &gt; 0 → y = x</a:t>
            </a:r>
            <a:br>
              <a:rPr lang="de-DE"/>
            </a:br>
            <a:r>
              <a:rPr lang="de-DE"/>
              <a:t>ReLU </a:t>
            </a:r>
            <a:r>
              <a:rPr lang="en-US"/>
              <a:t>unterdrückt negative </a:t>
            </a:r>
            <a:r>
              <a:rPr lang="en-US"/>
              <a:t>Werte</a:t>
            </a:r>
            <a:r>
              <a:rPr lang="en-US" smtClean="0"/>
              <a:t>. Gefahr toter Neuronen, wenn durch Datenlage nur negative Werte anliefert.</a:t>
            </a:r>
            <a:endParaRPr lang="de-DE"/>
          </a:p>
          <a:p>
            <a:endParaRPr lang="de-DE"/>
          </a:p>
          <a:p>
            <a:r>
              <a:rPr lang="de-DE" err="1"/>
              <a:t>PReLU</a:t>
            </a:r>
            <a:r>
              <a:rPr lang="de-DE"/>
              <a:t>-Funktion für die gilt: x &lt; 0 → y = a*x </a:t>
            </a:r>
          </a:p>
          <a:p>
            <a:r>
              <a:rPr lang="de-DE"/>
              <a:t>                                      und x &gt; 0 → y = x. </a:t>
            </a:r>
          </a:p>
          <a:p>
            <a:endParaRPr lang="de-DE"/>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2747" y="3816151"/>
            <a:ext cx="4029247"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ieren 6"/>
          <p:cNvGrpSpPr/>
          <p:nvPr/>
        </p:nvGrpSpPr>
        <p:grpSpPr>
          <a:xfrm>
            <a:off x="5617021" y="647799"/>
            <a:ext cx="5722938" cy="2520280"/>
            <a:chOff x="5617021" y="647799"/>
            <a:chExt cx="5722938" cy="2520280"/>
          </a:xfrm>
        </p:grpSpPr>
        <p:grpSp>
          <p:nvGrpSpPr>
            <p:cNvPr id="5" name="Gruppieren 4"/>
            <p:cNvGrpSpPr/>
            <p:nvPr/>
          </p:nvGrpSpPr>
          <p:grpSpPr>
            <a:xfrm>
              <a:off x="5617021" y="647799"/>
              <a:ext cx="5722938" cy="2520280"/>
              <a:chOff x="5617021" y="647799"/>
              <a:chExt cx="5722938" cy="2520280"/>
            </a:xfrm>
          </p:grpSpPr>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7021" y="647799"/>
                <a:ext cx="5722938"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eck 3"/>
              <p:cNvSpPr/>
              <p:nvPr/>
            </p:nvSpPr>
            <p:spPr>
              <a:xfrm>
                <a:off x="5617021" y="647799"/>
                <a:ext cx="2861469" cy="2520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Rechteck 5"/>
            <p:cNvSpPr/>
            <p:nvPr/>
          </p:nvSpPr>
          <p:spPr>
            <a:xfrm>
              <a:off x="8785373" y="1079847"/>
              <a:ext cx="11521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8904663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Anzahl trainierbarer Gewichte des Attentionapparates bei GPT-3</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2725" y="1128366"/>
            <a:ext cx="8112597" cy="422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0893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Parameteranzahl, Trainingskosten</a:t>
            </a:r>
          </a:p>
        </p:txBody>
      </p:sp>
      <p:sp>
        <p:nvSpPr>
          <p:cNvPr id="3" name="Textplatzhalter 2"/>
          <p:cNvSpPr>
            <a:spLocks noGrp="1"/>
          </p:cNvSpPr>
          <p:nvPr>
            <p:ph type="body" sz="quarter" idx="11"/>
          </p:nvPr>
        </p:nvSpPr>
        <p:spPr/>
        <p:txBody>
          <a:bodyPr/>
          <a:lstStyle/>
          <a:p>
            <a:r>
              <a:rPr lang="de-DE"/>
              <a:t> </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0997" y="2067459"/>
            <a:ext cx="5824128"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429" y="863823"/>
            <a:ext cx="4863347"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9066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Wo sind Transformer zur Zeit schwach? Stand 11/2024</a:t>
            </a:r>
          </a:p>
        </p:txBody>
      </p:sp>
      <p:sp>
        <p:nvSpPr>
          <p:cNvPr id="3" name="Textplatzhalter 2"/>
          <p:cNvSpPr>
            <a:spLocks noGrp="1"/>
          </p:cNvSpPr>
          <p:nvPr>
            <p:ph type="body" sz="quarter" idx="11"/>
          </p:nvPr>
        </p:nvSpPr>
        <p:spPr/>
        <p:txBody>
          <a:bodyPr/>
          <a:lstStyle/>
          <a:p>
            <a:r>
              <a:rPr lang="de-DE"/>
              <a:t>Diagram to Code</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5" y="2314326"/>
            <a:ext cx="4537075" cy="254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3325" y="1349638"/>
            <a:ext cx="2842468" cy="223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llipse 3"/>
          <p:cNvSpPr/>
          <p:nvPr/>
        </p:nvSpPr>
        <p:spPr>
          <a:xfrm>
            <a:off x="5483823" y="3888159"/>
            <a:ext cx="1634480" cy="15375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latin typeface="Arial" panose="020B0604020202020204" pitchFamily="34" charset="0"/>
                <a:cs typeface="Arial" panose="020B0604020202020204" pitchFamily="34" charset="0"/>
              </a:rPr>
              <a:t>Gemini 2.0 18.02.2025</a:t>
            </a:r>
          </a:p>
        </p:txBody>
      </p:sp>
      <p:sp>
        <p:nvSpPr>
          <p:cNvPr id="8" name="Freihandform 7"/>
          <p:cNvSpPr/>
          <p:nvPr/>
        </p:nvSpPr>
        <p:spPr>
          <a:xfrm rot="20081593" flipV="1">
            <a:off x="4516940" y="3264849"/>
            <a:ext cx="936104" cy="116767"/>
          </a:xfrm>
          <a:custGeom>
            <a:avLst/>
            <a:gdLst>
              <a:gd name="connsiteX0" fmla="*/ 0 w 1716314"/>
              <a:gd name="connsiteY0" fmla="*/ 406469 h 406469"/>
              <a:gd name="connsiteX1" fmla="*/ 794657 w 1716314"/>
              <a:gd name="connsiteY1" fmla="*/ 69 h 406469"/>
              <a:gd name="connsiteX2" fmla="*/ 1716314 w 1716314"/>
              <a:gd name="connsiteY2" fmla="*/ 373811 h 406469"/>
            </a:gdLst>
            <a:ahLst/>
            <a:cxnLst>
              <a:cxn ang="0">
                <a:pos x="connsiteX0" y="connsiteY0"/>
              </a:cxn>
              <a:cxn ang="0">
                <a:pos x="connsiteX1" y="connsiteY1"/>
              </a:cxn>
              <a:cxn ang="0">
                <a:pos x="connsiteX2" y="connsiteY2"/>
              </a:cxn>
            </a:cxnLst>
            <a:rect l="l" t="t" r="r" b="b"/>
            <a:pathLst>
              <a:path w="1716314" h="406469">
                <a:moveTo>
                  <a:pt x="0" y="406469"/>
                </a:moveTo>
                <a:cubicBezTo>
                  <a:pt x="254302" y="205990"/>
                  <a:pt x="508605" y="5512"/>
                  <a:pt x="794657" y="69"/>
                </a:cubicBezTo>
                <a:cubicBezTo>
                  <a:pt x="1080709" y="-5374"/>
                  <a:pt x="1556657" y="308497"/>
                  <a:pt x="1716314" y="37381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10"/>
          <p:cNvSpPr/>
          <p:nvPr/>
        </p:nvSpPr>
        <p:spPr>
          <a:xfrm>
            <a:off x="6876833" y="1694917"/>
            <a:ext cx="1368152" cy="139828"/>
          </a:xfrm>
          <a:custGeom>
            <a:avLst/>
            <a:gdLst>
              <a:gd name="connsiteX0" fmla="*/ 0 w 1716314"/>
              <a:gd name="connsiteY0" fmla="*/ 406469 h 406469"/>
              <a:gd name="connsiteX1" fmla="*/ 794657 w 1716314"/>
              <a:gd name="connsiteY1" fmla="*/ 69 h 406469"/>
              <a:gd name="connsiteX2" fmla="*/ 1716314 w 1716314"/>
              <a:gd name="connsiteY2" fmla="*/ 373811 h 406469"/>
            </a:gdLst>
            <a:ahLst/>
            <a:cxnLst>
              <a:cxn ang="0">
                <a:pos x="connsiteX0" y="connsiteY0"/>
              </a:cxn>
              <a:cxn ang="0">
                <a:pos x="connsiteX1" y="connsiteY1"/>
              </a:cxn>
              <a:cxn ang="0">
                <a:pos x="connsiteX2" y="connsiteY2"/>
              </a:cxn>
            </a:cxnLst>
            <a:rect l="l" t="t" r="r" b="b"/>
            <a:pathLst>
              <a:path w="1716314" h="406469">
                <a:moveTo>
                  <a:pt x="0" y="406469"/>
                </a:moveTo>
                <a:cubicBezTo>
                  <a:pt x="254302" y="205990"/>
                  <a:pt x="508605" y="5512"/>
                  <a:pt x="794657" y="69"/>
                </a:cubicBezTo>
                <a:cubicBezTo>
                  <a:pt x="1080709" y="-5374"/>
                  <a:pt x="1556657" y="308497"/>
                  <a:pt x="1716314" y="37381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reihandform 8"/>
          <p:cNvSpPr/>
          <p:nvPr/>
        </p:nvSpPr>
        <p:spPr>
          <a:xfrm rot="1462110">
            <a:off x="4555190" y="3722270"/>
            <a:ext cx="933529" cy="177839"/>
          </a:xfrm>
          <a:custGeom>
            <a:avLst/>
            <a:gdLst>
              <a:gd name="connsiteX0" fmla="*/ 0 w 1716314"/>
              <a:gd name="connsiteY0" fmla="*/ 406469 h 406469"/>
              <a:gd name="connsiteX1" fmla="*/ 794657 w 1716314"/>
              <a:gd name="connsiteY1" fmla="*/ 69 h 406469"/>
              <a:gd name="connsiteX2" fmla="*/ 1716314 w 1716314"/>
              <a:gd name="connsiteY2" fmla="*/ 373811 h 406469"/>
            </a:gdLst>
            <a:ahLst/>
            <a:cxnLst>
              <a:cxn ang="0">
                <a:pos x="connsiteX0" y="connsiteY0"/>
              </a:cxn>
              <a:cxn ang="0">
                <a:pos x="connsiteX1" y="connsiteY1"/>
              </a:cxn>
              <a:cxn ang="0">
                <a:pos x="connsiteX2" y="connsiteY2"/>
              </a:cxn>
            </a:cxnLst>
            <a:rect l="l" t="t" r="r" b="b"/>
            <a:pathLst>
              <a:path w="1716314" h="406469">
                <a:moveTo>
                  <a:pt x="0" y="406469"/>
                </a:moveTo>
                <a:cubicBezTo>
                  <a:pt x="254302" y="205990"/>
                  <a:pt x="508605" y="5512"/>
                  <a:pt x="794657" y="69"/>
                </a:cubicBezTo>
                <a:cubicBezTo>
                  <a:pt x="1080709" y="-5374"/>
                  <a:pt x="1556657" y="308497"/>
                  <a:pt x="1716314" y="37381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5337373" y="1712393"/>
            <a:ext cx="1634480" cy="15375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Generiere python code</a:t>
            </a:r>
          </a:p>
        </p:txBody>
      </p:sp>
      <p:sp>
        <p:nvSpPr>
          <p:cNvPr id="12" name="Freihandform 11"/>
          <p:cNvSpPr/>
          <p:nvPr/>
        </p:nvSpPr>
        <p:spPr>
          <a:xfrm>
            <a:off x="7009858" y="3960167"/>
            <a:ext cx="1224136" cy="144016"/>
          </a:xfrm>
          <a:custGeom>
            <a:avLst/>
            <a:gdLst>
              <a:gd name="connsiteX0" fmla="*/ 0 w 1716314"/>
              <a:gd name="connsiteY0" fmla="*/ 406469 h 406469"/>
              <a:gd name="connsiteX1" fmla="*/ 794657 w 1716314"/>
              <a:gd name="connsiteY1" fmla="*/ 69 h 406469"/>
              <a:gd name="connsiteX2" fmla="*/ 1716314 w 1716314"/>
              <a:gd name="connsiteY2" fmla="*/ 373811 h 406469"/>
            </a:gdLst>
            <a:ahLst/>
            <a:cxnLst>
              <a:cxn ang="0">
                <a:pos x="connsiteX0" y="connsiteY0"/>
              </a:cxn>
              <a:cxn ang="0">
                <a:pos x="connsiteX1" y="connsiteY1"/>
              </a:cxn>
              <a:cxn ang="0">
                <a:pos x="connsiteX2" y="connsiteY2"/>
              </a:cxn>
            </a:cxnLst>
            <a:rect l="l" t="t" r="r" b="b"/>
            <a:pathLst>
              <a:path w="1716314" h="406469">
                <a:moveTo>
                  <a:pt x="0" y="406469"/>
                </a:moveTo>
                <a:cubicBezTo>
                  <a:pt x="254302" y="205990"/>
                  <a:pt x="508605" y="5512"/>
                  <a:pt x="794657" y="69"/>
                </a:cubicBezTo>
                <a:cubicBezTo>
                  <a:pt x="1080709" y="-5374"/>
                  <a:pt x="1556657" y="308497"/>
                  <a:pt x="1716314" y="37381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9349" y="3888159"/>
            <a:ext cx="1887762" cy="1423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33445" y="4656919"/>
            <a:ext cx="1840137"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2885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Was können LLM nicht?</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Halluzinationen vermeiden</a:t>
            </a:r>
          </a:p>
          <a:p>
            <a:pPr marL="285750" indent="-285750">
              <a:buFont typeface="Arial" panose="020B0604020202020204" pitchFamily="34" charset="0"/>
              <a:buChar char="•"/>
            </a:pPr>
            <a:r>
              <a:rPr lang="de-DE"/>
              <a:t>Toxischen Inhalt meiden</a:t>
            </a:r>
          </a:p>
          <a:p>
            <a:pPr marL="285750" indent="-285750">
              <a:buFont typeface="Arial" panose="020B0604020202020204" pitchFamily="34" charset="0"/>
              <a:buChar char="•"/>
            </a:pPr>
            <a:r>
              <a:rPr lang="de-DE"/>
              <a:t>Bias vermeiden (besonders ethischen Bias)</a:t>
            </a:r>
          </a:p>
          <a:p>
            <a:pPr marL="285750" indent="-285750">
              <a:buFont typeface="Arial" panose="020B0604020202020204" pitchFamily="34" charset="0"/>
              <a:buChar char="•"/>
            </a:pPr>
            <a:r>
              <a:rPr lang="de-DE"/>
              <a:t>Copyright Rechte, Datenschutz anwenden</a:t>
            </a:r>
          </a:p>
          <a:p>
            <a:pPr marL="285750" indent="-285750">
              <a:buFont typeface="Arial" panose="020B0604020202020204" pitchFamily="34" charset="0"/>
              <a:buChar char="•"/>
            </a:pPr>
            <a:r>
              <a:rPr lang="de-DE"/>
              <a:t>Einfaches Rechnen, Summen bilden bis 2023</a:t>
            </a:r>
          </a:p>
          <a:p>
            <a:pPr marL="861822" lvl="1" indent="-285750">
              <a:buFont typeface="Arial" panose="020B0604020202020204" pitchFamily="34" charset="0"/>
              <a:buChar char="•"/>
            </a:pPr>
            <a:r>
              <a:rPr lang="de-DE"/>
              <a:t>Prompt Engineering oder in GPT-4 mit ”w/ code“</a:t>
            </a:r>
          </a:p>
          <a:p>
            <a:pPr marL="285750" indent="-285750">
              <a:buFont typeface="Arial" panose="020B0604020202020204" pitchFamily="34" charset="0"/>
              <a:buChar char="•"/>
            </a:pPr>
            <a:r>
              <a:rPr lang="de-DE"/>
              <a:t>Kleiner, einfacher im Training werden</a:t>
            </a:r>
          </a:p>
          <a:p>
            <a:pPr marL="285750" indent="-285750">
              <a:buFont typeface="Arial" panose="020B0604020202020204" pitchFamily="34" charset="0"/>
              <a:buChar char="•"/>
            </a:pPr>
            <a:r>
              <a:rPr lang="de-DE"/>
              <a:t>Gespräche über das context window hinaus erinnern</a:t>
            </a:r>
          </a:p>
          <a:p>
            <a:pPr marL="285750" indent="-285750">
              <a:buFont typeface="Arial" panose="020B0604020202020204" pitchFamily="34" charset="0"/>
              <a:buChar char="•"/>
            </a:pPr>
            <a:r>
              <a:rPr lang="de-DE" smtClean="0"/>
              <a:t>Schlussfolgerungen, seit 2024 möglich</a:t>
            </a: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Was kommt?</a:t>
            </a:r>
          </a:p>
          <a:p>
            <a:pPr marL="285750" indent="-285750">
              <a:buFont typeface="Arial" panose="020B0604020202020204" pitchFamily="34" charset="0"/>
              <a:buChar char="•"/>
            </a:pPr>
            <a:r>
              <a:rPr lang="de-DE"/>
              <a:t>mit GPT-5 Sprachen und Bilder vereinen. GPT-6 mit Video?</a:t>
            </a:r>
          </a:p>
          <a:p>
            <a:pPr marL="285750" indent="-285750">
              <a:buFont typeface="Arial" panose="020B0604020202020204" pitchFamily="34" charset="0"/>
              <a:buChar char="•"/>
            </a:pPr>
            <a:r>
              <a:rPr lang="de-DE"/>
              <a:t>Mitte 2024: Tooling mit Tachenrechner (mit Python Code)</a:t>
            </a:r>
          </a:p>
          <a:p>
            <a:pPr marL="285750" indent="-285750">
              <a:buFont typeface="Arial" panose="020B0604020202020204" pitchFamily="34" charset="0"/>
              <a:buChar char="•"/>
            </a:pPr>
            <a:r>
              <a:rPr lang="de-DE"/>
              <a:t>LLM Meshes mit Agenten</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245" y="4025142"/>
            <a:ext cx="302895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041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861" y="935831"/>
            <a:ext cx="7172325"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p:cNvSpPr>
            <a:spLocks noGrp="1"/>
          </p:cNvSpPr>
          <p:nvPr>
            <p:ph type="body" sz="quarter" idx="10"/>
          </p:nvPr>
        </p:nvSpPr>
        <p:spPr/>
        <p:txBody>
          <a:bodyPr/>
          <a:lstStyle/>
          <a:p>
            <a:r>
              <a:rPr lang="de-DE"/>
              <a:t>Transfer Learning</a:t>
            </a:r>
          </a:p>
        </p:txBody>
      </p:sp>
      <p:sp>
        <p:nvSpPr>
          <p:cNvPr id="3" name="Textplatzhalter 2"/>
          <p:cNvSpPr>
            <a:spLocks noGrp="1"/>
          </p:cNvSpPr>
          <p:nvPr>
            <p:ph type="body" sz="quarter" idx="11"/>
          </p:nvPr>
        </p:nvSpPr>
        <p:spPr>
          <a:xfrm>
            <a:off x="360363" y="792163"/>
            <a:ext cx="3960514" cy="5184228"/>
          </a:xfrm>
        </p:spPr>
        <p:txBody>
          <a:bodyPr/>
          <a:lstStyle/>
          <a:p>
            <a:r>
              <a:rPr lang="de-DE"/>
              <a:t>Vortrainierte Modellen sind auf neue Domänen übertragbar.</a:t>
            </a:r>
          </a:p>
          <a:p>
            <a:endParaRPr lang="de-DE"/>
          </a:p>
          <a:p>
            <a:endParaRPr lang="de-DE"/>
          </a:p>
          <a:p>
            <a:endParaRPr lang="de-DE"/>
          </a:p>
          <a:p>
            <a:endParaRPr lang="de-DE"/>
          </a:p>
          <a:p>
            <a:endParaRPr lang="de-DE"/>
          </a:p>
          <a:p>
            <a:endParaRPr lang="de-DE"/>
          </a:p>
          <a:p>
            <a:endParaRPr lang="de-DE"/>
          </a:p>
          <a:p>
            <a:endParaRPr lang="de-DE"/>
          </a:p>
          <a:p>
            <a:endParaRPr lang="de-DE"/>
          </a:p>
          <a:p>
            <a:endParaRPr lang="de-DE"/>
          </a:p>
          <a:p>
            <a:r>
              <a:rPr lang="de-DE"/>
              <a:t>Parameter-basiertes Transfer Learning verfeinert bereits gelernte Gewichte eines FNN.</a:t>
            </a:r>
          </a:p>
        </p:txBody>
      </p:sp>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25" y="4221956"/>
            <a:ext cx="5386388"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4782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Praxis Einfache NLP Experimente auf Hugging Face</a:t>
            </a:r>
          </a:p>
        </p:txBody>
      </p:sp>
      <p:sp>
        <p:nvSpPr>
          <p:cNvPr id="3" name="Textplatzhalter 2"/>
          <p:cNvSpPr>
            <a:spLocks noGrp="1"/>
          </p:cNvSpPr>
          <p:nvPr>
            <p:ph type="body" sz="quarter" idx="11"/>
          </p:nvPr>
        </p:nvSpPr>
        <p:spPr>
          <a:xfrm>
            <a:off x="360363" y="792163"/>
            <a:ext cx="9721154" cy="3312020"/>
          </a:xfrm>
        </p:spPr>
        <p:txBody>
          <a:bodyPr/>
          <a:lstStyle/>
          <a:p>
            <a:r>
              <a:rPr lang="de-DE"/>
              <a:t>NLP mit HF.ipynb</a:t>
            </a:r>
          </a:p>
          <a:p>
            <a:pPr marL="285750" indent="-285750">
              <a:buFont typeface="Arial" panose="020B0604020202020204" pitchFamily="34" charset="0"/>
              <a:buChar char="•"/>
            </a:pPr>
            <a:r>
              <a:rPr lang="de-DE"/>
              <a:t>pretrained Modelle als download von huggingface, lokal gecacht</a:t>
            </a:r>
          </a:p>
          <a:p>
            <a:pPr marL="861822" lvl="1" indent="-285750">
              <a:buFont typeface="Arial" panose="020B0604020202020204" pitchFamily="34" charset="0"/>
              <a:buChar char="•"/>
            </a:pPr>
            <a:r>
              <a:rPr lang="de-DE"/>
              <a:t>GPT2</a:t>
            </a:r>
          </a:p>
          <a:p>
            <a:pPr marL="861822" lvl="1" indent="-285750">
              <a:buFont typeface="Arial" panose="020B0604020202020204" pitchFamily="34" charset="0"/>
              <a:buChar char="•"/>
            </a:pPr>
            <a:r>
              <a:rPr lang="de-DE"/>
              <a:t>distilbert-base-german-cased</a:t>
            </a:r>
          </a:p>
          <a:p>
            <a:pPr marL="861822" lvl="1" indent="-285750">
              <a:buFont typeface="Arial" panose="020B0604020202020204" pitchFamily="34" charset="0"/>
              <a:buChar char="•"/>
            </a:pPr>
            <a:r>
              <a:rPr lang="de-DE"/>
              <a:t>distilbert-base-uncased-finetuned-mnli</a:t>
            </a:r>
          </a:p>
          <a:p>
            <a:pPr marL="861822" lvl="1" indent="-285750">
              <a:buFont typeface="Arial" panose="020B0604020202020204" pitchFamily="34" charset="0"/>
              <a:buChar char="•"/>
            </a:pPr>
            <a:r>
              <a:rPr lang="de-DE"/>
              <a:t>Helsinki-NLP/opus-mt-en-de</a:t>
            </a:r>
          </a:p>
          <a:p>
            <a:pPr marL="861822" lvl="1" indent="-285750">
              <a:buFont typeface="Arial" panose="020B0604020202020204" pitchFamily="34" charset="0"/>
              <a:buChar char="•"/>
            </a:pPr>
            <a:r>
              <a:rPr lang="de-DE"/>
              <a:t>Helsinki-NLP/opus-mt-de-en</a:t>
            </a:r>
          </a:p>
          <a:p>
            <a:pPr marL="285750" indent="-285750">
              <a:buFont typeface="Arial" panose="020B0604020202020204" pitchFamily="34" charset="0"/>
              <a:buChar char="•"/>
            </a:pPr>
            <a:r>
              <a:rPr lang="de-DE"/>
              <a:t>Vorhersage nächstes Wort</a:t>
            </a:r>
          </a:p>
          <a:p>
            <a:pPr marL="285750" indent="-285750">
              <a:buFont typeface="Arial" panose="020B0604020202020204" pitchFamily="34" charset="0"/>
              <a:buChar char="•"/>
            </a:pPr>
            <a:r>
              <a:rPr lang="de-DE"/>
              <a:t>sentiment-analysis</a:t>
            </a:r>
          </a:p>
          <a:p>
            <a:pPr marL="285750" indent="-285750">
              <a:buFont typeface="Arial" panose="020B0604020202020204" pitchFamily="34" charset="0"/>
              <a:buChar char="•"/>
            </a:pPr>
            <a:r>
              <a:rPr lang="de-DE"/>
              <a:t>Text Klassifikation als Inferenz zwischen 2 Sätzen: „ist Gegensatz“, </a:t>
            </a:r>
          </a:p>
          <a:p>
            <a:pPr marL="861822" lvl="1" indent="-285750">
              <a:buFont typeface="Arial" panose="020B0604020202020204" pitchFamily="34" charset="0"/>
              <a:buChar char="•"/>
            </a:pPr>
            <a:r>
              <a:rPr lang="de-DE"/>
              <a:t>Nachtrainieren mit eignen Beispielen</a:t>
            </a:r>
          </a:p>
          <a:p>
            <a:pPr marL="285750" indent="-285750">
              <a:buFont typeface="Arial" panose="020B0604020202020204" pitchFamily="34" charset="0"/>
              <a:buChar char="•"/>
            </a:pPr>
            <a:r>
              <a:rPr lang="de-DE"/>
              <a:t>Übersetzungen im Kreis "Stille Post“</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p:txBody>
      </p:sp>
    </p:spTree>
    <p:extLst>
      <p:ext uri="{BB962C8B-B14F-4D97-AF65-F5344CB8AC3E}">
        <p14:creationId xmlns:p14="http://schemas.microsoft.com/office/powerpoint/2010/main" val="3981000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Take Aways zu Transformer</a:t>
            </a:r>
            <a:endParaRPr lang="de-DE" dirty="0"/>
          </a:p>
        </p:txBody>
      </p:sp>
      <p:sp>
        <p:nvSpPr>
          <p:cNvPr id="3" name="Textplatzhalter 2"/>
          <p:cNvSpPr>
            <a:spLocks noGrp="1"/>
          </p:cNvSpPr>
          <p:nvPr>
            <p:ph type="body" sz="quarter" idx="11"/>
          </p:nvPr>
        </p:nvSpPr>
        <p:spPr>
          <a:xfrm>
            <a:off x="360363" y="792163"/>
            <a:ext cx="8282023" cy="5327650"/>
          </a:xfrm>
        </p:spPr>
        <p:txBody>
          <a:bodyPr/>
          <a:lstStyle/>
          <a:p>
            <a:pPr marL="285750" indent="-285750">
              <a:spcAft>
                <a:spcPts val="1200"/>
              </a:spcAft>
              <a:buFont typeface="Arial" panose="020B0604020202020204" pitchFamily="34" charset="0"/>
              <a:buChar char="•"/>
            </a:pPr>
            <a:r>
              <a:rPr lang="de-DE"/>
              <a:t>Transformer wurden entworfen, um den Datentyp Sequenz zu verarbeiten und die Nachteile von iterativen RNN bei langen Sequenzen zu vermeiden.</a:t>
            </a:r>
          </a:p>
          <a:p>
            <a:pPr marL="285750" indent="-285750">
              <a:spcAft>
                <a:spcPts val="1200"/>
              </a:spcAft>
              <a:buFont typeface="Arial" panose="020B0604020202020204" pitchFamily="34" charset="0"/>
              <a:buChar char="•"/>
            </a:pPr>
            <a:r>
              <a:rPr lang="de-DE"/>
              <a:t>Transformer können variable lange Sequenzen als Eingabe und als Ausgabe bearbeiten.</a:t>
            </a:r>
          </a:p>
          <a:p>
            <a:pPr marL="285750" indent="-285750">
              <a:spcAft>
                <a:spcPts val="1200"/>
              </a:spcAft>
              <a:buFont typeface="Arial" panose="020B0604020202020204" pitchFamily="34" charset="0"/>
              <a:buChar char="•"/>
            </a:pPr>
            <a:r>
              <a:rPr lang="de-DE"/>
              <a:t>Transformer basieren auf der Encoder-Decoder Architektur mit postional encoding und self-attention als zentrale Techniken.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endParaRPr lang="de-DE" dirty="0"/>
          </a:p>
        </p:txBody>
      </p:sp>
      <p:pic>
        <p:nvPicPr>
          <p:cNvPr id="6" name="Picture 4" descr="https://www.e-teaching.org/lehrszenarien/vorlesung/skript/bild_2.28/@@images/image-0-5fa85389509eb542eace037487582d2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341" y="791815"/>
            <a:ext cx="25812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649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 xmlns:a16="http://schemas.microsoft.com/office/drawing/2014/main" id="{2E36CBB1-62BC-27A1-07F7-D0C15A8F332B}"/>
              </a:ext>
            </a:extLst>
          </p:cNvPr>
          <p:cNvSpPr>
            <a:spLocks noGrp="1"/>
          </p:cNvSpPr>
          <p:nvPr>
            <p:ph type="subTitle" idx="1"/>
          </p:nvPr>
        </p:nvSpPr>
        <p:spPr/>
        <p:txBody>
          <a:bodyPr/>
          <a:lstStyle/>
          <a:p>
            <a:r>
              <a:rPr lang="de-DE"/>
              <a:t>Klassisch Optical Character Recognition (OCR) mit Bildvorverarbeitung:</a:t>
            </a:r>
          </a:p>
          <a:p>
            <a:pPr marL="285750" indent="-285750">
              <a:buFont typeface="Arial" panose="020B0604020202020204" pitchFamily="34" charset="0"/>
              <a:buChar char="•"/>
            </a:pPr>
            <a:r>
              <a:rPr lang="de-DE"/>
              <a:t>Tesseract OCR, Open Source, einfache, ausgeschnittene Vorlagen</a:t>
            </a:r>
          </a:p>
          <a:p>
            <a:pPr marL="285750" indent="-285750">
              <a:buFont typeface="Arial" panose="020B0604020202020204" pitchFamily="34" charset="0"/>
              <a:buChar char="•"/>
            </a:pPr>
            <a:r>
              <a:rPr lang="de-DE"/>
              <a:t>PaddleOCR, Baidu, Open Source, schnell videogeeignet</a:t>
            </a:r>
          </a:p>
          <a:p>
            <a:endParaRPr lang="de-DE"/>
          </a:p>
          <a:p>
            <a:r>
              <a:rPr lang="de-DE"/>
              <a:t>Transformer mit Bildvorverarbeitung:</a:t>
            </a:r>
          </a:p>
          <a:p>
            <a:pPr marL="285750" indent="-285750">
              <a:buFont typeface="Arial" panose="020B0604020202020204" pitchFamily="34" charset="0"/>
              <a:buChar char="•"/>
            </a:pPr>
            <a:r>
              <a:rPr lang="en-US">
                <a:hlinkClick r:id="rId3"/>
              </a:rPr>
              <a:t>TrOCR</a:t>
            </a:r>
            <a:r>
              <a:rPr lang="en-US"/>
              <a:t> (Transformers + OCR), Hugging Face, für images und videos</a:t>
            </a:r>
            <a:endParaRPr lang="de-DE"/>
          </a:p>
          <a:p>
            <a:pPr marL="285750" indent="-285750">
              <a:buFont typeface="Arial" panose="020B0604020202020204" pitchFamily="34" charset="0"/>
              <a:buChar char="•"/>
            </a:pPr>
            <a:r>
              <a:rPr lang="de-DE">
                <a:hlinkClick r:id="rId4"/>
              </a:rPr>
              <a:t>Donut</a:t>
            </a:r>
            <a:r>
              <a:rPr lang="de-DE"/>
              <a:t>, Microsoft, für Dokumente und visuelle Sprache</a:t>
            </a:r>
          </a:p>
          <a:p>
            <a:pPr marL="285750" indent="-285750">
              <a:buFont typeface="Arial" panose="020B0604020202020204" pitchFamily="34" charset="0"/>
              <a:buChar char="•"/>
            </a:pPr>
            <a:r>
              <a:rPr lang="de-DE"/>
              <a:t>Google Vision AI, Cloud, teuer, Szenenerkennung</a:t>
            </a:r>
          </a:p>
          <a:p>
            <a:pPr marL="285750" indent="-285750">
              <a:buFont typeface="Arial" panose="020B0604020202020204" pitchFamily="34" charset="0"/>
              <a:buChar char="•"/>
            </a:pPr>
            <a:r>
              <a:rPr lang="de-DE"/>
              <a:t>Microsoft Azure Video Indexer , Cloud, teuer</a:t>
            </a:r>
          </a:p>
        </p:txBody>
      </p:sp>
      <p:sp>
        <p:nvSpPr>
          <p:cNvPr id="3" name="Textplatzhalter 2">
            <a:extLst>
              <a:ext uri="{FF2B5EF4-FFF2-40B4-BE49-F238E27FC236}">
                <a16:creationId xmlns="" xmlns:a16="http://schemas.microsoft.com/office/drawing/2014/main" id="{7C4B4874-D93E-3387-5A40-36C4D9C9B6BA}"/>
              </a:ext>
            </a:extLst>
          </p:cNvPr>
          <p:cNvSpPr>
            <a:spLocks noGrp="1"/>
          </p:cNvSpPr>
          <p:nvPr>
            <p:ph type="body" sz="quarter" idx="10"/>
          </p:nvPr>
        </p:nvSpPr>
        <p:spPr/>
        <p:txBody>
          <a:bodyPr/>
          <a:lstStyle/>
          <a:p>
            <a:r>
              <a:rPr lang="de-DE"/>
              <a:t>Image2Text &amp; OCR Lösungswege</a:t>
            </a:r>
          </a:p>
        </p:txBody>
      </p:sp>
    </p:spTree>
    <p:extLst>
      <p:ext uri="{BB962C8B-B14F-4D97-AF65-F5344CB8AC3E}">
        <p14:creationId xmlns:p14="http://schemas.microsoft.com/office/powerpoint/2010/main" val="21019996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29BD924-30EF-0CDF-7E59-636FC666BA4F}"/>
            </a:ext>
          </a:extLst>
        </p:cNvPr>
        <p:cNvGrpSpPr/>
        <p:nvPr/>
      </p:nvGrpSpPr>
      <p:grpSpPr>
        <a:xfrm>
          <a:off x="0" y="0"/>
          <a:ext cx="0" cy="0"/>
          <a:chOff x="0" y="0"/>
          <a:chExt cx="0" cy="0"/>
        </a:xfrm>
      </p:grpSpPr>
      <p:sp>
        <p:nvSpPr>
          <p:cNvPr id="2" name="Untertitel 1">
            <a:extLst>
              <a:ext uri="{FF2B5EF4-FFF2-40B4-BE49-F238E27FC236}">
                <a16:creationId xmlns="" xmlns:a16="http://schemas.microsoft.com/office/drawing/2014/main" id="{13C25DCB-E8FF-A6C4-EEE7-12469981ED72}"/>
              </a:ext>
            </a:extLst>
          </p:cNvPr>
          <p:cNvSpPr>
            <a:spLocks noGrp="1"/>
          </p:cNvSpPr>
          <p:nvPr>
            <p:ph type="subTitle" idx="1"/>
          </p:nvPr>
        </p:nvSpPr>
        <p:spPr/>
        <p:txBody>
          <a:bodyPr/>
          <a:lstStyle/>
          <a:p>
            <a:r>
              <a:rPr lang="de-DE"/>
              <a:t>Image2Text je Frame</a:t>
            </a:r>
          </a:p>
          <a:p>
            <a:r>
              <a:rPr lang="de-DE"/>
              <a:t>Text über mehrere Frames wird stabil erkannt, indem man ihn mehrfach misst, vergleicht und fusioniert (Voting, Tracking, zeitlicher Glättung).</a:t>
            </a:r>
          </a:p>
        </p:txBody>
      </p:sp>
      <p:sp>
        <p:nvSpPr>
          <p:cNvPr id="3" name="Textplatzhalter 2">
            <a:extLst>
              <a:ext uri="{FF2B5EF4-FFF2-40B4-BE49-F238E27FC236}">
                <a16:creationId xmlns="" xmlns:a16="http://schemas.microsoft.com/office/drawing/2014/main" id="{4EB3839B-7C30-7AC8-3238-815BA4816469}"/>
              </a:ext>
            </a:extLst>
          </p:cNvPr>
          <p:cNvSpPr>
            <a:spLocks noGrp="1"/>
          </p:cNvSpPr>
          <p:nvPr>
            <p:ph type="body" sz="quarter" idx="10"/>
          </p:nvPr>
        </p:nvSpPr>
        <p:spPr/>
        <p:txBody>
          <a:bodyPr/>
          <a:lstStyle/>
          <a:p>
            <a:r>
              <a:rPr lang="de-DE"/>
              <a:t>Video2Text Lösungswege</a:t>
            </a:r>
          </a:p>
        </p:txBody>
      </p:sp>
    </p:spTree>
    <p:extLst>
      <p:ext uri="{BB962C8B-B14F-4D97-AF65-F5344CB8AC3E}">
        <p14:creationId xmlns:p14="http://schemas.microsoft.com/office/powerpoint/2010/main" val="427335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 xmlns:a16="http://schemas.microsoft.com/office/drawing/2014/main" id="{87DC56DD-C9B8-F448-16F9-4E9F06563B34}"/>
              </a:ext>
            </a:extLst>
          </p:cNvPr>
          <p:cNvSpPr>
            <a:spLocks noGrp="1"/>
          </p:cNvSpPr>
          <p:nvPr>
            <p:ph type="body" sz="quarter" idx="10"/>
          </p:nvPr>
        </p:nvSpPr>
        <p:spPr/>
        <p:txBody>
          <a:bodyPr/>
          <a:lstStyle/>
          <a:p>
            <a:r>
              <a:rPr lang="de-DE"/>
              <a:t>Haar Style Detection</a:t>
            </a:r>
          </a:p>
        </p:txBody>
      </p:sp>
      <p:sp>
        <p:nvSpPr>
          <p:cNvPr id="5" name="Textplatzhalter 4">
            <a:extLst>
              <a:ext uri="{FF2B5EF4-FFF2-40B4-BE49-F238E27FC236}">
                <a16:creationId xmlns="" xmlns:a16="http://schemas.microsoft.com/office/drawing/2014/main" id="{60A6C254-6E2C-8669-3126-82BEA6BF85EA}"/>
              </a:ext>
            </a:extLst>
          </p:cNvPr>
          <p:cNvSpPr>
            <a:spLocks noGrp="1"/>
          </p:cNvSpPr>
          <p:nvPr>
            <p:ph type="body" sz="quarter" idx="11"/>
          </p:nvPr>
        </p:nvSpPr>
        <p:spPr/>
        <p:txBody>
          <a:bodyPr/>
          <a:lstStyle/>
          <a:p>
            <a:endParaRPr lang="de-DE"/>
          </a:p>
          <a:p>
            <a:pPr marL="285750" indent="-285750">
              <a:buFont typeface="Arial" panose="020B0604020202020204" pitchFamily="34" charset="0"/>
              <a:buChar char="•"/>
            </a:pPr>
            <a:r>
              <a:rPr lang="de-DE"/>
              <a:t>Bild wird in Graustufen umgewandelt.</a:t>
            </a:r>
          </a:p>
          <a:p>
            <a:pPr marL="285750" indent="-285750">
              <a:buFont typeface="Arial" panose="020B0604020202020204" pitchFamily="34" charset="0"/>
              <a:buChar char="•"/>
            </a:pPr>
            <a:r>
              <a:rPr lang="de-DE"/>
              <a:t>Integralbild wird berechnet.</a:t>
            </a:r>
          </a:p>
          <a:p>
            <a:pPr marL="285750" indent="-285750">
              <a:buFont typeface="Arial" panose="020B0604020202020204" pitchFamily="34" charset="0"/>
              <a:buChar char="•"/>
            </a:pPr>
            <a:r>
              <a:rPr lang="de-DE"/>
              <a:t>Haar-Features (z. B. Kanten, Linien) werden über das Bild geschoben.</a:t>
            </a:r>
          </a:p>
          <a:p>
            <a:pPr marL="285750" indent="-285750">
              <a:buFont typeface="Arial" panose="020B0604020202020204" pitchFamily="34" charset="0"/>
              <a:buChar char="•"/>
            </a:pPr>
            <a:r>
              <a:rPr lang="de-DE"/>
              <a:t>Feature-Werte werden mithilfe des Integralbilds effizient berechnet.</a:t>
            </a:r>
          </a:p>
          <a:p>
            <a:pPr marL="285750" indent="-285750">
              <a:buFont typeface="Arial" panose="020B0604020202020204" pitchFamily="34" charset="0"/>
              <a:buChar char="•"/>
            </a:pPr>
            <a:r>
              <a:rPr lang="de-DE"/>
              <a:t>Ein Klassifikator (z. B. AdaBoost) entscheidet, ob ein Objekt (z. B. Gesicht) erkannt wurde.</a:t>
            </a:r>
          </a:p>
        </p:txBody>
      </p:sp>
    </p:spTree>
    <p:extLst>
      <p:ext uri="{BB962C8B-B14F-4D97-AF65-F5344CB8AC3E}">
        <p14:creationId xmlns:p14="http://schemas.microsoft.com/office/powerpoint/2010/main" val="385647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0997" y="4658339"/>
            <a:ext cx="2016224" cy="157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6519" y="1007839"/>
            <a:ext cx="6523325"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Sigmoid Funktionen und ihr linearer Anteil</a:t>
            </a:r>
          </a:p>
        </p:txBody>
      </p:sp>
      <p:sp>
        <p:nvSpPr>
          <p:cNvPr id="3" name="Textplatzhalter 2"/>
          <p:cNvSpPr>
            <a:spLocks noGrp="1"/>
          </p:cNvSpPr>
          <p:nvPr>
            <p:ph type="body" sz="quarter" idx="11"/>
          </p:nvPr>
        </p:nvSpPr>
        <p:spPr>
          <a:xfrm>
            <a:off x="360363" y="792163"/>
            <a:ext cx="5256658" cy="5184228"/>
          </a:xfrm>
        </p:spPr>
        <p:txBody>
          <a:bodyPr/>
          <a:lstStyle/>
          <a:p>
            <a:r>
              <a:rPr lang="de-DE"/>
              <a:t>Kleine Werte von x werden von sigmoidalen Aktivierungsfunktionen angenähert linear abgebildet.</a:t>
            </a:r>
          </a:p>
          <a:p>
            <a:endParaRPr lang="de-DE"/>
          </a:p>
          <a:p>
            <a:r>
              <a:rPr lang="de-DE"/>
              <a:t>Beispiel: Bei Aktienkursen sind dies wenig volatile Kursbewegungen.</a:t>
            </a:r>
          </a:p>
          <a:p>
            <a:endParaRPr lang="de-DE"/>
          </a:p>
          <a:p>
            <a:endParaRPr lang="de-DE"/>
          </a:p>
          <a:p>
            <a:endParaRPr lang="de-DE"/>
          </a:p>
          <a:p>
            <a:endParaRPr lang="de-DE"/>
          </a:p>
          <a:p>
            <a:r>
              <a:rPr lang="de-DE"/>
              <a:t>Nicht linear aufgesetzte Modelle können teilweise linear rechnen.</a:t>
            </a:r>
          </a:p>
          <a:p>
            <a:endParaRPr lang="de-DE"/>
          </a:p>
          <a:p>
            <a:endParaRPr lang="de-DE"/>
          </a:p>
          <a:p>
            <a:r>
              <a:rPr lang="de-DE"/>
              <a:t>Auch tanh ist </a:t>
            </a:r>
            <a:r>
              <a:rPr lang="de-DE" smtClean="0"/>
              <a:t>sättigend: beliebige Eingabewerte werden in Ausgabe durch Grenzwerte beschränkt..</a:t>
            </a:r>
            <a:endParaRPr lang="de-DE"/>
          </a:p>
        </p:txBody>
      </p:sp>
    </p:spTree>
    <p:extLst>
      <p:ext uri="{BB962C8B-B14F-4D97-AF65-F5344CB8AC3E}">
        <p14:creationId xmlns:p14="http://schemas.microsoft.com/office/powerpoint/2010/main" val="13645408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AB9A3F7-07F7-E0C9-ED30-F0D4C262649D}"/>
            </a:ext>
          </a:extLst>
        </p:cNvPr>
        <p:cNvGrpSpPr/>
        <p:nvPr/>
      </p:nvGrpSpPr>
      <p:grpSpPr>
        <a:xfrm>
          <a:off x="0" y="0"/>
          <a:ext cx="0" cy="0"/>
          <a:chOff x="0" y="0"/>
          <a:chExt cx="0" cy="0"/>
        </a:xfrm>
      </p:grpSpPr>
      <p:sp>
        <p:nvSpPr>
          <p:cNvPr id="4" name="Textplatzhalter 3">
            <a:extLst>
              <a:ext uri="{FF2B5EF4-FFF2-40B4-BE49-F238E27FC236}">
                <a16:creationId xmlns="" xmlns:a16="http://schemas.microsoft.com/office/drawing/2014/main" id="{ACDFF50A-8BA9-369A-6907-3693C4319124}"/>
              </a:ext>
            </a:extLst>
          </p:cNvPr>
          <p:cNvSpPr>
            <a:spLocks noGrp="1"/>
          </p:cNvSpPr>
          <p:nvPr>
            <p:ph type="body" sz="quarter" idx="10"/>
          </p:nvPr>
        </p:nvSpPr>
        <p:spPr/>
        <p:txBody>
          <a:bodyPr/>
          <a:lstStyle/>
          <a:p>
            <a:r>
              <a:rPr lang="de-DE"/>
              <a:t>Haar Style Detection Integralbild</a:t>
            </a:r>
          </a:p>
        </p:txBody>
      </p:sp>
      <p:sp>
        <p:nvSpPr>
          <p:cNvPr id="5" name="Textplatzhalter 4">
            <a:extLst>
              <a:ext uri="{FF2B5EF4-FFF2-40B4-BE49-F238E27FC236}">
                <a16:creationId xmlns="" xmlns:a16="http://schemas.microsoft.com/office/drawing/2014/main" id="{438AF5AD-252D-0FD4-FBBA-E291DB7AA25B}"/>
              </a:ext>
            </a:extLst>
          </p:cNvPr>
          <p:cNvSpPr>
            <a:spLocks noGrp="1"/>
          </p:cNvSpPr>
          <p:nvPr>
            <p:ph type="body" sz="quarter" idx="11"/>
          </p:nvPr>
        </p:nvSpPr>
        <p:spPr/>
        <p:txBody>
          <a:bodyPr/>
          <a:lstStyle/>
          <a:p>
            <a:r>
              <a:rPr lang="de-DE" b="1"/>
              <a:t>Aufgabe</a:t>
            </a:r>
          </a:p>
          <a:p>
            <a:r>
              <a:rPr lang="de-DE"/>
              <a:t>Summen von Pixelwerten in rechteckigen Bereichen eines Bildes extrem schnell zu berechnen – unabhängig von der Größe des Bereichs.</a:t>
            </a:r>
          </a:p>
          <a:p>
            <a:endParaRPr lang="de-DE"/>
          </a:p>
          <a:p>
            <a:r>
              <a:rPr lang="de-DE" b="1"/>
              <a:t>Lösungsidee</a:t>
            </a:r>
          </a:p>
          <a:p>
            <a:r>
              <a:rPr lang="de-DE"/>
              <a:t>Statt bei jedem Rechteck die Pixel neu zu addieren, speichert man ein Integralbild, in dem jeder Pixel (x, y) den kumulierten Summenwert vom Ursprung (0, 0) bis (x, y) enthält:</a:t>
            </a:r>
          </a:p>
          <a:p>
            <a:endParaRPr lang="de-DE"/>
          </a:p>
          <a:p>
            <a:endParaRPr lang="de-DE"/>
          </a:p>
          <a:p>
            <a:endParaRPr lang="de-DE"/>
          </a:p>
          <a:p>
            <a:r>
              <a:rPr lang="de-DE" b="1"/>
              <a:t>Beispiel</a:t>
            </a:r>
          </a:p>
          <a:p>
            <a:r>
              <a:rPr lang="de-DE"/>
              <a:t>Für ein Rechteck</a:t>
            </a:r>
          </a:p>
        </p:txBody>
      </p:sp>
      <p:pic>
        <p:nvPicPr>
          <p:cNvPr id="9" name="Grafik 8">
            <a:extLst>
              <a:ext uri="{FF2B5EF4-FFF2-40B4-BE49-F238E27FC236}">
                <a16:creationId xmlns="" xmlns:a16="http://schemas.microsoft.com/office/drawing/2014/main" id="{A0889AA7-4D40-00F5-52B7-3D4E137801C0}"/>
              </a:ext>
            </a:extLst>
          </p:cNvPr>
          <p:cNvPicPr>
            <a:picLocks noChangeAspect="1"/>
          </p:cNvPicPr>
          <p:nvPr/>
        </p:nvPicPr>
        <p:blipFill>
          <a:blip r:embed="rId3"/>
          <a:stretch>
            <a:fillRect/>
          </a:stretch>
        </p:blipFill>
        <p:spPr>
          <a:xfrm>
            <a:off x="1728589" y="2886684"/>
            <a:ext cx="2066932" cy="583818"/>
          </a:xfrm>
          <a:prstGeom prst="rect">
            <a:avLst/>
          </a:prstGeom>
        </p:spPr>
      </p:pic>
      <p:pic>
        <p:nvPicPr>
          <p:cNvPr id="13" name="Grafik 12">
            <a:extLst>
              <a:ext uri="{FF2B5EF4-FFF2-40B4-BE49-F238E27FC236}">
                <a16:creationId xmlns="" xmlns:a16="http://schemas.microsoft.com/office/drawing/2014/main" id="{22A9A492-D97E-3434-5DD0-20CCD58638D1}"/>
              </a:ext>
            </a:extLst>
          </p:cNvPr>
          <p:cNvPicPr>
            <a:picLocks noChangeAspect="1"/>
          </p:cNvPicPr>
          <p:nvPr/>
        </p:nvPicPr>
        <p:blipFill>
          <a:blip r:embed="rId4"/>
          <a:stretch>
            <a:fillRect/>
          </a:stretch>
        </p:blipFill>
        <p:spPr>
          <a:xfrm>
            <a:off x="2448669" y="3960167"/>
            <a:ext cx="2612457" cy="1311582"/>
          </a:xfrm>
          <a:prstGeom prst="rect">
            <a:avLst/>
          </a:prstGeom>
        </p:spPr>
      </p:pic>
      <p:pic>
        <p:nvPicPr>
          <p:cNvPr id="15" name="Grafik 14">
            <a:extLst>
              <a:ext uri="{FF2B5EF4-FFF2-40B4-BE49-F238E27FC236}">
                <a16:creationId xmlns="" xmlns:a16="http://schemas.microsoft.com/office/drawing/2014/main" id="{B297781F-8735-6FE4-E328-9FFB3D78B37D}"/>
              </a:ext>
            </a:extLst>
          </p:cNvPr>
          <p:cNvPicPr>
            <a:picLocks noChangeAspect="1"/>
          </p:cNvPicPr>
          <p:nvPr/>
        </p:nvPicPr>
        <p:blipFill>
          <a:blip r:embed="rId5"/>
          <a:stretch>
            <a:fillRect/>
          </a:stretch>
        </p:blipFill>
        <p:spPr>
          <a:xfrm>
            <a:off x="5905053" y="4392215"/>
            <a:ext cx="3031612" cy="283873"/>
          </a:xfrm>
          <a:prstGeom prst="rect">
            <a:avLst/>
          </a:prstGeom>
        </p:spPr>
      </p:pic>
    </p:spTree>
    <p:extLst>
      <p:ext uri="{BB962C8B-B14F-4D97-AF65-F5344CB8AC3E}">
        <p14:creationId xmlns:p14="http://schemas.microsoft.com/office/powerpoint/2010/main" val="24944639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Objekterkennung mit Hugging Face</a:t>
            </a:r>
          </a:p>
        </p:txBody>
      </p:sp>
      <p:sp>
        <p:nvSpPr>
          <p:cNvPr id="2" name="Untertitel 1"/>
          <p:cNvSpPr>
            <a:spLocks noGrp="1"/>
          </p:cNvSpPr>
          <p:nvPr>
            <p:ph type="body" sz="quarter" idx="11"/>
          </p:nvPr>
        </p:nvSpPr>
        <p:spPr/>
        <p:txBody>
          <a:bodyPr/>
          <a:lstStyle/>
          <a:p>
            <a:r>
              <a:rPr lang="de-DE"/>
              <a:t>Objekterkennung Box Klasse.ipynb</a:t>
            </a:r>
          </a:p>
          <a:p>
            <a:pPr marL="285750" indent="-285750">
              <a:buFont typeface="Arial" panose="020B0604020202020204" pitchFamily="34" charset="0"/>
              <a:buChar char="•"/>
            </a:pPr>
            <a:r>
              <a:rPr lang="de-DE"/>
              <a:t>mit </a:t>
            </a:r>
            <a:r>
              <a:rPr lang="de-DE">
                <a:hlinkClick r:id="rId2"/>
              </a:rPr>
              <a:t>DETR ResNet-5</a:t>
            </a:r>
            <a:r>
              <a:rPr lang="de-DE"/>
              <a:t>0</a:t>
            </a:r>
          </a:p>
          <a:p>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400" y="2447999"/>
            <a:ext cx="5416183"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3212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Nummenschilder als Image2Text</a:t>
            </a:r>
          </a:p>
        </p:txBody>
      </p:sp>
      <p:sp>
        <p:nvSpPr>
          <p:cNvPr id="2" name="Untertitel 1"/>
          <p:cNvSpPr>
            <a:spLocks noGrp="1"/>
          </p:cNvSpPr>
          <p:nvPr>
            <p:ph type="body" sz="quarter" idx="11"/>
          </p:nvPr>
        </p:nvSpPr>
        <p:spPr/>
        <p:txBody>
          <a:bodyPr/>
          <a:lstStyle/>
          <a:p>
            <a:r>
              <a:rPr lang="de-DE"/>
              <a:t>Siehe Nummerschilder Yolo 500 Tesseract.ipynb</a:t>
            </a:r>
          </a:p>
          <a:p>
            <a:pPr marL="285750" indent="-285750">
              <a:buFont typeface="Arial" panose="020B0604020202020204" pitchFamily="34" charset="0"/>
              <a:buChar char="•"/>
            </a:pPr>
            <a:r>
              <a:rPr lang="de-DE"/>
              <a:t>Pretrainiertes Yolov8 Modell LP-detection.pt' wird geladen und lokal gecacht</a:t>
            </a:r>
          </a:p>
          <a:p>
            <a:pPr marL="285750" indent="-285750">
              <a:buFont typeface="Arial" panose="020B0604020202020204" pitchFamily="34" charset="0"/>
              <a:buChar char="•"/>
            </a:pPr>
            <a:r>
              <a:rPr lang="de-DE"/>
              <a:t>Test mit eigenen Bildern</a:t>
            </a:r>
          </a:p>
          <a:p>
            <a:pPr marL="285750" indent="-285750">
              <a:buFont typeface="Arial" panose="020B0604020202020204" pitchFamily="34" charset="0"/>
              <a:buChar char="•"/>
            </a:pPr>
            <a:r>
              <a:rPr lang="de-DE"/>
              <a:t>OCR mit Tesseract</a:t>
            </a:r>
          </a:p>
          <a:p>
            <a:pPr marL="285750" indent="-285750">
              <a:buFont typeface="Arial" panose="020B0604020202020204" pitchFamily="34" charset="0"/>
              <a:buChar char="•"/>
            </a:pPr>
            <a:endParaRPr lang="de-DE"/>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221" y="935831"/>
            <a:ext cx="2877927" cy="4838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210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Praxis Haar Cascade Object Detection</a:t>
            </a:r>
          </a:p>
        </p:txBody>
      </p:sp>
      <p:sp>
        <p:nvSpPr>
          <p:cNvPr id="3" name="Textplatzhalter 2"/>
          <p:cNvSpPr>
            <a:spLocks noGrp="1"/>
          </p:cNvSpPr>
          <p:nvPr>
            <p:ph type="body" sz="quarter" idx="11"/>
          </p:nvPr>
        </p:nvSpPr>
        <p:spPr>
          <a:xfrm>
            <a:off x="360363" y="647700"/>
            <a:ext cx="5337660" cy="5760739"/>
          </a:xfrm>
        </p:spPr>
        <p:txBody>
          <a:bodyPr/>
          <a:lstStyle/>
          <a:p>
            <a:pPr marL="285750" indent="-285750">
              <a:buFont typeface="Arial" panose="020B0604020202020204" pitchFamily="34" charset="0"/>
              <a:buChar char="•"/>
            </a:pPr>
            <a:r>
              <a:rPr lang="de-DE"/>
              <a:t>2001 „Strichkaskaden“ aus sliding windows</a:t>
            </a:r>
          </a:p>
          <a:p>
            <a:pPr marL="285750" indent="-285750">
              <a:buFont typeface="Arial" panose="020B0604020202020204" pitchFamily="34" charset="0"/>
              <a:buChar char="•"/>
            </a:pPr>
            <a:r>
              <a:rPr lang="de-DE"/>
              <a:t>Lightweight, schnell</a:t>
            </a:r>
          </a:p>
          <a:p>
            <a:pPr marL="285750" indent="-285750">
              <a:buFont typeface="Arial" panose="020B0604020202020204" pitchFamily="34" charset="0"/>
              <a:buChar char="•"/>
            </a:pPr>
            <a:r>
              <a:rPr lang="de-DE"/>
              <a:t>Integralbild statt einzelner Pixelsummen</a:t>
            </a:r>
          </a:p>
          <a:p>
            <a:pPr marL="285750" indent="-285750">
              <a:buFont typeface="Arial" panose="020B0604020202020204" pitchFamily="34" charset="0"/>
              <a:buChar char="•"/>
            </a:pPr>
            <a:r>
              <a:rPr lang="de-DE"/>
              <a:t>Haar features: Ecken, Kanten, Kreise (center based forms). Rechteckige Bereiche, die Unterschiede in der Helligkeit messen.</a:t>
            </a:r>
          </a:p>
          <a:p>
            <a:pPr marL="285750" indent="-285750">
              <a:buFont typeface="Arial" panose="020B0604020202020204" pitchFamily="34" charset="0"/>
              <a:buChar char="•"/>
            </a:pPr>
            <a:r>
              <a:rPr lang="de-DE"/>
              <a:t>Haar Cascade : AdaBoost als Cascade of hierachical Classifier</a:t>
            </a:r>
          </a:p>
          <a:p>
            <a:pPr marL="285750" indent="-285750">
              <a:buFont typeface="Arial" panose="020B0604020202020204" pitchFamily="34" charset="0"/>
              <a:buChar char="•"/>
            </a:pPr>
            <a:r>
              <a:rPr lang="de-DE"/>
              <a:t>Pretrained Objects in openCV für </a:t>
            </a:r>
            <a:r>
              <a:rPr lang="en-US"/>
              <a:t>human face, eyes, full, upper or lower body of a human, vehicle license plate</a:t>
            </a: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endParaRPr lang="de-DE"/>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37" y="647799"/>
            <a:ext cx="1800200" cy="154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0280" y="2808039"/>
            <a:ext cx="5274569" cy="11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5890280" y="4680247"/>
            <a:ext cx="4160626" cy="830997"/>
          </a:xfrm>
          <a:prstGeom prst="rect">
            <a:avLst/>
          </a:prstGeom>
          <a:noFill/>
        </p:spPr>
        <p:txBody>
          <a:bodyPr wrap="none" rtlCol="0">
            <a:spAutoFit/>
          </a:bodyPr>
          <a:lstStyle/>
          <a:p>
            <a:pPr marL="285750" indent="-285750">
              <a:buFont typeface="Arial" panose="020B0604020202020204" pitchFamily="34" charset="0"/>
              <a:buChar char="•"/>
            </a:pPr>
            <a:r>
              <a:rPr lang="en-US" sz="1600">
                <a:hlinkClick r:id="rId4"/>
              </a:rPr>
              <a:t>Animation der sliding Windows (Will Berger)</a:t>
            </a:r>
            <a:endParaRPr lang="en-US" sz="1600"/>
          </a:p>
          <a:p>
            <a:pPr marL="285750" indent="-285750">
              <a:buFont typeface="Arial" panose="020B0604020202020204" pitchFamily="34" charset="0"/>
              <a:buChar char="•"/>
            </a:pPr>
            <a:r>
              <a:rPr lang="de-DE" sz="1600">
                <a:hlinkClick r:id="rId6"/>
              </a:rPr>
              <a:t>opencv tutorial face_detection</a:t>
            </a:r>
            <a:endParaRPr lang="de-DE" sz="1600"/>
          </a:p>
          <a:p>
            <a:endParaRPr lang="de-DE"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93898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Gesichtserkenng mit VGG16 auf Hugging face</a:t>
            </a:r>
          </a:p>
        </p:txBody>
      </p:sp>
      <p:sp>
        <p:nvSpPr>
          <p:cNvPr id="2" name="Untertitel 1"/>
          <p:cNvSpPr>
            <a:spLocks noGrp="1"/>
          </p:cNvSpPr>
          <p:nvPr>
            <p:ph type="body" sz="quarter" idx="11"/>
          </p:nvPr>
        </p:nvSpPr>
        <p:spPr/>
        <p:txBody>
          <a:bodyPr/>
          <a:lstStyle/>
          <a:p>
            <a:r>
              <a:rPr lang="de-DE"/>
              <a:t>Notebook Face_Emotion_Detect_VGG16_Haar.ipynb</a:t>
            </a:r>
          </a:p>
          <a:p>
            <a:endParaRPr lang="de-DE"/>
          </a:p>
          <a:p>
            <a:pPr marL="285750" indent="-285750">
              <a:buFont typeface="Arial" panose="020B0604020202020204" pitchFamily="34" charset="0"/>
              <a:buChar char="•"/>
            </a:pPr>
            <a:r>
              <a:rPr lang="de-DE"/>
              <a:t>Mit VGG16 die Emotion vorhersagen</a:t>
            </a:r>
          </a:p>
          <a:p>
            <a:pPr marL="861822" lvl="1" indent="-285750">
              <a:buFont typeface="Arial" panose="020B0604020202020204" pitchFamily="34" charset="0"/>
              <a:buChar char="•"/>
            </a:pPr>
            <a:r>
              <a:rPr lang="de-DE"/>
              <a:t>Selbst trainieren</a:t>
            </a:r>
          </a:p>
          <a:p>
            <a:pPr marL="861822" lvl="1" indent="-285750">
              <a:buFont typeface="Arial" panose="020B0604020202020204" pitchFamily="34" charset="0"/>
              <a:buChar char="•"/>
            </a:pPr>
            <a:r>
              <a:rPr lang="de-DE"/>
              <a:t>Fine tunenhuggin</a:t>
            </a:r>
          </a:p>
          <a:p>
            <a:pPr marL="285750" indent="-285750">
              <a:buFont typeface="Arial" panose="020B0604020202020204" pitchFamily="34" charset="0"/>
              <a:buChar char="•"/>
            </a:pPr>
            <a:r>
              <a:rPr lang="de-DE"/>
              <a:t>und Haar Style detection Gesichter ausschneiden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1077" y="1684338"/>
            <a:ext cx="5218436" cy="145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9231" y="4320207"/>
            <a:ext cx="1324013" cy="132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5664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a:t>Ausblick: Facial Action Coding System (FACS), Action Units, </a:t>
            </a:r>
            <a:r>
              <a:rPr lang="de-DE"/>
              <a:t>Micro-Expressions</a:t>
            </a:r>
          </a:p>
          <a:p>
            <a:endParaRPr lang="en-US"/>
          </a:p>
        </p:txBody>
      </p:sp>
      <p:sp>
        <p:nvSpPr>
          <p:cNvPr id="3" name="Textplatzhalter 2"/>
          <p:cNvSpPr>
            <a:spLocks noGrp="1"/>
          </p:cNvSpPr>
          <p:nvPr>
            <p:ph type="body" sz="quarter" idx="11"/>
          </p:nvPr>
        </p:nvSpPr>
        <p:spPr/>
        <p:txBody>
          <a:bodyPr/>
          <a:lstStyle/>
          <a:p>
            <a:r>
              <a:rPr lang="de-DE"/>
              <a:t>Action Units (AUs): Grundlegende Bewegungen einzelner Gesichtsmuskeln oder Muskelgruppen</a:t>
            </a:r>
          </a:p>
          <a:p>
            <a:pPr marL="285750" indent="-285750">
              <a:buFont typeface="Arial" panose="020B0604020202020204" pitchFamily="34" charset="0"/>
              <a:buChar char="•"/>
            </a:pPr>
            <a:r>
              <a:rPr lang="de-DE"/>
              <a:t>AU1: Inner Brow Raiser (Anheben der inneren Augenbrauen)</a:t>
            </a:r>
          </a:p>
          <a:p>
            <a:pPr marL="285750" indent="-285750">
              <a:buFont typeface="Arial" panose="020B0604020202020204" pitchFamily="34" charset="0"/>
              <a:buChar char="•"/>
            </a:pPr>
            <a:r>
              <a:rPr lang="de-DE"/>
              <a:t>AU2: Outer Brow Raiser (Anheben der äußeren Augenbrauen)</a:t>
            </a:r>
          </a:p>
          <a:p>
            <a:pPr marL="285750" indent="-285750">
              <a:buFont typeface="Arial" panose="020B0604020202020204" pitchFamily="34" charset="0"/>
              <a:buChar char="•"/>
            </a:pPr>
            <a:r>
              <a:rPr lang="de-DE"/>
              <a:t>AU4: Brow Lowerer (Senken der Augenbrauen)</a:t>
            </a:r>
          </a:p>
          <a:p>
            <a:pPr marL="285750" indent="-285750">
              <a:buFont typeface="Arial" panose="020B0604020202020204" pitchFamily="34" charset="0"/>
              <a:buChar char="•"/>
            </a:pPr>
            <a:r>
              <a:rPr lang="de-DE"/>
              <a:t>AU6: Cheek Raiser (Anheben der Wangen)</a:t>
            </a:r>
          </a:p>
          <a:p>
            <a:pPr marL="285750" indent="-285750">
              <a:buFont typeface="Arial" panose="020B0604020202020204" pitchFamily="34" charset="0"/>
              <a:buChar char="•"/>
            </a:pPr>
            <a:r>
              <a:rPr lang="de-DE"/>
              <a:t>AU12: Lip Corner Puller (Heben der Mundwinkel)</a:t>
            </a:r>
          </a:p>
          <a:p>
            <a:endParaRPr lang="de-DE"/>
          </a:p>
          <a:p>
            <a:r>
              <a:rPr lang="de-DE"/>
              <a:t>Kombinationen von AUs</a:t>
            </a:r>
          </a:p>
          <a:p>
            <a:pPr marL="285750" indent="-285750">
              <a:buFont typeface="Arial" panose="020B0604020202020204" pitchFamily="34" charset="0"/>
              <a:buChar char="•"/>
            </a:pPr>
            <a:r>
              <a:rPr lang="de-DE"/>
              <a:t>Duchenne-Lächeln (AU6 + AU12)</a:t>
            </a:r>
          </a:p>
          <a:p>
            <a:endParaRPr lang="de-DE"/>
          </a:p>
          <a:p>
            <a:r>
              <a:rPr lang="de-DE"/>
              <a:t>Anwendungen</a:t>
            </a:r>
          </a:p>
          <a:p>
            <a:pPr marL="285750" indent="-285750">
              <a:buFont typeface="Arial" panose="020B0604020202020204" pitchFamily="34" charset="0"/>
              <a:buChar char="•"/>
            </a:pPr>
            <a:r>
              <a:rPr lang="de-DE"/>
              <a:t>Psychologie: Untersuchung von Emotionen und nonverbalem Verhalten</a:t>
            </a:r>
          </a:p>
          <a:p>
            <a:pPr marL="285750" indent="-285750">
              <a:buFont typeface="Arial" panose="020B0604020202020204" pitchFamily="34" charset="0"/>
              <a:buChar char="•"/>
            </a:pPr>
            <a:r>
              <a:rPr lang="de-DE"/>
              <a:t>HCI (Mensch-Computer-Interaktion): Verbesserung der Benutzererfahrung</a:t>
            </a:r>
          </a:p>
          <a:p>
            <a:pPr marL="285750" indent="-285750">
              <a:buFont typeface="Arial" panose="020B0604020202020204" pitchFamily="34" charset="0"/>
              <a:buChar char="•"/>
            </a:pPr>
            <a:r>
              <a:rPr lang="de-DE"/>
              <a:t>Sicherheitsüberwachung: Erkennung von verdächtigem Verhalten</a:t>
            </a:r>
          </a:p>
        </p:txBody>
      </p:sp>
    </p:spTree>
    <p:extLst>
      <p:ext uri="{BB962C8B-B14F-4D97-AF65-F5344CB8AC3E}">
        <p14:creationId xmlns:p14="http://schemas.microsoft.com/office/powerpoint/2010/main" val="2576052"/>
      </p:ext>
    </p:extLst>
  </p:cSld>
  <p:clrMapOvr>
    <a:masterClrMapping/>
  </p:clrMapOvr>
</p:sld>
</file>

<file path=ppt/theme/theme1.xml><?xml version="1.0" encoding="utf-8"?>
<a:theme xmlns:a="http://schemas.openxmlformats.org/drawingml/2006/main" name="FHDW Skript">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b="1" dirty="0" smtClean="0">
            <a:latin typeface="Calibri" panose="020F0502020204030204" pitchFamily="34" charset="0"/>
            <a:cs typeface="Calibri" panose="020F0502020204030204"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FHDW Skript</Template>
  <TotalTime>0</TotalTime>
  <Words>12173</Words>
  <Application>Microsoft Office PowerPoint</Application>
  <PresentationFormat>Benutzerdefiniert</PresentationFormat>
  <Paragraphs>1436</Paragraphs>
  <Slides>95</Slides>
  <Notes>82</Notes>
  <HiddenSlides>0</HiddenSlides>
  <MMClips>0</MMClips>
  <ScaleCrop>false</ScaleCrop>
  <HeadingPairs>
    <vt:vector size="4" baseType="variant">
      <vt:variant>
        <vt:lpstr>Design</vt:lpstr>
      </vt:variant>
      <vt:variant>
        <vt:i4>1</vt:i4>
      </vt:variant>
      <vt:variant>
        <vt:lpstr>Folientitel</vt:lpstr>
      </vt:variant>
      <vt:variant>
        <vt:i4>95</vt:i4>
      </vt:variant>
    </vt:vector>
  </HeadingPairs>
  <TitlesOfParts>
    <vt:vector size="96" baseType="lpstr">
      <vt:lpstr>FHDW Skript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subject>Betreff</dc:subject>
  <dc:creator>noname</dc:creator>
  <cp:keywords>Markiert</cp:keywords>
  <cp:lastModifiedBy>Willi Hahn</cp:lastModifiedBy>
  <cp:revision>1312</cp:revision>
  <cp:lastPrinted>2022-10-06T04:40:22Z</cp:lastPrinted>
  <dcterms:created xsi:type="dcterms:W3CDTF">2022-01-05T19:42:56Z</dcterms:created>
  <dcterms:modified xsi:type="dcterms:W3CDTF">2025-08-29T06:23:42Z</dcterms:modified>
</cp:coreProperties>
</file>